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57" r:id="rId4"/>
    <p:sldId id="258" r:id="rId5"/>
    <p:sldId id="259" r:id="rId6"/>
    <p:sldId id="260" r:id="rId7"/>
    <p:sldId id="262" r:id="rId8"/>
    <p:sldId id="265" r:id="rId9"/>
    <p:sldId id="266" r:id="rId10"/>
    <p:sldId id="264" r:id="rId11"/>
    <p:sldId id="267" r:id="rId12"/>
    <p:sldId id="268"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590" autoAdjust="0"/>
  </p:normalViewPr>
  <p:slideViewPr>
    <p:cSldViewPr>
      <p:cViewPr varScale="1">
        <p:scale>
          <a:sx n="71" d="100"/>
          <a:sy n="71" d="100"/>
        </p:scale>
        <p:origin x="-1356" y="-96"/>
      </p:cViewPr>
      <p:guideLst>
        <p:guide orient="horz" pos="2160"/>
        <p:guide pos="2880"/>
      </p:guideLst>
    </p:cSldViewPr>
  </p:slideViewPr>
  <p:outlineViewPr>
    <p:cViewPr>
      <p:scale>
        <a:sx n="33" d="100"/>
        <a:sy n="33" d="100"/>
      </p:scale>
      <p:origin x="0" y="1165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descr="MGSE_PP_COVER.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0"/>
            <a:ext cx="9372600"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AU"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5" name="Date Placeholder 3"/>
          <p:cNvSpPr>
            <a:spLocks noGrp="1"/>
          </p:cNvSpPr>
          <p:nvPr>
            <p:ph type="dt" sz="half" idx="10"/>
          </p:nvPr>
        </p:nvSpPr>
        <p:spPr/>
        <p:txBody>
          <a:bodyPr/>
          <a:lstStyle>
            <a:lvl1pPr>
              <a:defRPr smtClean="0"/>
            </a:lvl1pPr>
          </a:lstStyle>
          <a:p>
            <a:fld id="{2A844492-382E-4187-B818-ED6FB0F76C15}" type="datetimeFigureOut">
              <a:rPr lang="en-AU" smtClean="0"/>
              <a:t>3/07/2015</a:t>
            </a:fld>
            <a:endParaRPr lang="en-AU"/>
          </a:p>
        </p:txBody>
      </p:sp>
      <p:sp>
        <p:nvSpPr>
          <p:cNvPr id="6" name="Footer Placeholder 4"/>
          <p:cNvSpPr>
            <a:spLocks noGrp="1"/>
          </p:cNvSpPr>
          <p:nvPr>
            <p:ph type="ftr" sz="quarter" idx="11"/>
          </p:nvPr>
        </p:nvSpPr>
        <p:spPr/>
        <p:txBody>
          <a:bodyPr/>
          <a:lstStyle>
            <a:lvl1pPr>
              <a:defRPr smtClean="0"/>
            </a:lvl1pPr>
          </a:lstStyle>
          <a:p>
            <a:endParaRPr lang="en-AU"/>
          </a:p>
        </p:txBody>
      </p:sp>
      <p:sp>
        <p:nvSpPr>
          <p:cNvPr id="7" name="Slide Number Placeholder 5"/>
          <p:cNvSpPr>
            <a:spLocks noGrp="1"/>
          </p:cNvSpPr>
          <p:nvPr>
            <p:ph type="sldNum" sz="quarter" idx="12"/>
          </p:nvPr>
        </p:nvSpPr>
        <p:spPr/>
        <p:txBody>
          <a:bodyPr/>
          <a:lstStyle>
            <a:lvl1pPr>
              <a:defRPr smtClean="0"/>
            </a:lvl1pPr>
          </a:lstStyle>
          <a:p>
            <a:fld id="{25E50DF9-E6D1-4497-872B-A8462D6F9718}" type="slidenum">
              <a:rPr lang="en-AU" smtClean="0"/>
              <a:t>‹#›</a:t>
            </a:fld>
            <a:endParaRPr lang="en-AU"/>
          </a:p>
        </p:txBody>
      </p:sp>
    </p:spTree>
    <p:extLst>
      <p:ext uri="{BB962C8B-B14F-4D97-AF65-F5344CB8AC3E}">
        <p14:creationId xmlns:p14="http://schemas.microsoft.com/office/powerpoint/2010/main" val="112828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fld id="{2A844492-382E-4187-B818-ED6FB0F76C15}" type="datetimeFigureOut">
              <a:rPr lang="en-AU" smtClean="0"/>
              <a:t>3/07/2015</a:t>
            </a:fld>
            <a:endParaRPr lang="en-AU"/>
          </a:p>
        </p:txBody>
      </p:sp>
      <p:sp>
        <p:nvSpPr>
          <p:cNvPr id="5" name="Footer Placeholder 4"/>
          <p:cNvSpPr>
            <a:spLocks noGrp="1"/>
          </p:cNvSpPr>
          <p:nvPr>
            <p:ph type="ftr" sz="quarter" idx="11"/>
          </p:nvPr>
        </p:nvSpPr>
        <p:spPr/>
        <p:txBody>
          <a:bodyPr/>
          <a:lstStyle>
            <a:lvl1pPr>
              <a:defRPr/>
            </a:lvl1pPr>
          </a:lstStyle>
          <a:p>
            <a:endParaRPr lang="en-AU"/>
          </a:p>
        </p:txBody>
      </p:sp>
      <p:sp>
        <p:nvSpPr>
          <p:cNvPr id="6" name="Slide Number Placeholder 5"/>
          <p:cNvSpPr>
            <a:spLocks noGrp="1"/>
          </p:cNvSpPr>
          <p:nvPr>
            <p:ph type="sldNum" sz="quarter" idx="12"/>
          </p:nvPr>
        </p:nvSpPr>
        <p:spPr/>
        <p:txBody>
          <a:bodyPr/>
          <a:lstStyle>
            <a:lvl1pPr>
              <a:defRPr/>
            </a:lvl1pPr>
          </a:lstStyle>
          <a:p>
            <a:fld id="{25E50DF9-E6D1-4497-872B-A8462D6F9718}" type="slidenum">
              <a:rPr lang="en-AU" smtClean="0"/>
              <a:t>‹#›</a:t>
            </a:fld>
            <a:endParaRPr lang="en-AU"/>
          </a:p>
        </p:txBody>
      </p:sp>
    </p:spTree>
    <p:extLst>
      <p:ext uri="{BB962C8B-B14F-4D97-AF65-F5344CB8AC3E}">
        <p14:creationId xmlns:p14="http://schemas.microsoft.com/office/powerpoint/2010/main" val="1113838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fld id="{2A844492-382E-4187-B818-ED6FB0F76C15}" type="datetimeFigureOut">
              <a:rPr lang="en-AU" smtClean="0"/>
              <a:t>3/07/2015</a:t>
            </a:fld>
            <a:endParaRPr lang="en-AU"/>
          </a:p>
        </p:txBody>
      </p:sp>
      <p:sp>
        <p:nvSpPr>
          <p:cNvPr id="5" name="Footer Placeholder 4"/>
          <p:cNvSpPr>
            <a:spLocks noGrp="1"/>
          </p:cNvSpPr>
          <p:nvPr>
            <p:ph type="ftr" sz="quarter" idx="11"/>
          </p:nvPr>
        </p:nvSpPr>
        <p:spPr/>
        <p:txBody>
          <a:bodyPr/>
          <a:lstStyle>
            <a:lvl1pPr>
              <a:defRPr/>
            </a:lvl1pPr>
          </a:lstStyle>
          <a:p>
            <a:endParaRPr lang="en-AU"/>
          </a:p>
        </p:txBody>
      </p:sp>
      <p:sp>
        <p:nvSpPr>
          <p:cNvPr id="6" name="Slide Number Placeholder 5"/>
          <p:cNvSpPr>
            <a:spLocks noGrp="1"/>
          </p:cNvSpPr>
          <p:nvPr>
            <p:ph type="sldNum" sz="quarter" idx="12"/>
          </p:nvPr>
        </p:nvSpPr>
        <p:spPr/>
        <p:txBody>
          <a:bodyPr/>
          <a:lstStyle>
            <a:lvl1pPr>
              <a:defRPr/>
            </a:lvl1pPr>
          </a:lstStyle>
          <a:p>
            <a:fld id="{25E50DF9-E6D1-4497-872B-A8462D6F9718}" type="slidenum">
              <a:rPr lang="en-AU" smtClean="0"/>
              <a:t>‹#›</a:t>
            </a:fld>
            <a:endParaRPr lang="en-AU"/>
          </a:p>
        </p:txBody>
      </p:sp>
    </p:spTree>
    <p:extLst>
      <p:ext uri="{BB962C8B-B14F-4D97-AF65-F5344CB8AC3E}">
        <p14:creationId xmlns:p14="http://schemas.microsoft.com/office/powerpoint/2010/main" val="3237865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4" name="Rectangle 16"/>
          <p:cNvSpPr>
            <a:spLocks noChangeArrowheads="1"/>
          </p:cNvSpPr>
          <p:nvPr/>
        </p:nvSpPr>
        <p:spPr bwMode="auto">
          <a:xfrm>
            <a:off x="0" y="838200"/>
            <a:ext cx="9144000" cy="76200"/>
          </a:xfrm>
          <a:prstGeom prst="rect">
            <a:avLst/>
          </a:prstGeom>
          <a:solidFill>
            <a:srgbClr val="759FB8"/>
          </a:solidFill>
          <a:ln w="9525">
            <a:noFill/>
            <a:miter lim="800000"/>
            <a:headEnd/>
            <a:tailEnd/>
          </a:ln>
          <a:effectLst>
            <a:outerShdw algn="ctr" rotWithShape="0">
              <a:srgbClr val="808080">
                <a:alpha val="45000"/>
              </a:srgbClr>
            </a:outerShdw>
          </a:effectLst>
        </p:spPr>
        <p:txBody>
          <a:bodyPr wrap="none" anchor="ctr"/>
          <a:lstStyle/>
          <a:p>
            <a:pPr algn="ctr">
              <a:defRPr/>
            </a:pPr>
            <a:endParaRPr lang="en-AU">
              <a:latin typeface="Calibri" pitchFamily="-109" charset="0"/>
            </a:endParaRPr>
          </a:p>
        </p:txBody>
      </p:sp>
      <p:pic>
        <p:nvPicPr>
          <p:cNvPr id="5" name="Picture 7" descr="MGSE_PP_5.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1275"/>
            <a:ext cx="9144000" cy="103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457200" y="1066800"/>
            <a:ext cx="8229600" cy="51054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13" name="Title 1"/>
          <p:cNvSpPr>
            <a:spLocks noGrp="1"/>
          </p:cNvSpPr>
          <p:nvPr>
            <p:ph type="title"/>
          </p:nvPr>
        </p:nvSpPr>
        <p:spPr>
          <a:xfrm>
            <a:off x="3429000" y="228600"/>
            <a:ext cx="5328592" cy="432048"/>
          </a:xfrm>
          <a:prstGeom prst="rect">
            <a:avLst/>
          </a:prstGeom>
        </p:spPr>
        <p:txBody>
          <a:bodyPr/>
          <a:lstStyle>
            <a:lvl1pPr>
              <a:defRPr sz="2400">
                <a:solidFill>
                  <a:schemeClr val="bg1"/>
                </a:solidFill>
              </a:defRPr>
            </a:lvl1pPr>
          </a:lstStyle>
          <a:p>
            <a:r>
              <a:rPr lang="en-US" dirty="0" smtClean="0"/>
              <a:t>Click to edit Master title style</a:t>
            </a:r>
            <a:endParaRPr lang="en-US" dirty="0"/>
          </a:p>
        </p:txBody>
      </p:sp>
      <p:sp>
        <p:nvSpPr>
          <p:cNvPr id="6" name="Date Placeholder 3"/>
          <p:cNvSpPr>
            <a:spLocks noGrp="1"/>
          </p:cNvSpPr>
          <p:nvPr>
            <p:ph type="dt" sz="half" idx="10"/>
          </p:nvPr>
        </p:nvSpPr>
        <p:spPr/>
        <p:txBody>
          <a:bodyPr/>
          <a:lstStyle>
            <a:lvl1pPr>
              <a:defRPr smtClean="0"/>
            </a:lvl1pPr>
          </a:lstStyle>
          <a:p>
            <a:fld id="{2A844492-382E-4187-B818-ED6FB0F76C15}" type="datetimeFigureOut">
              <a:rPr lang="en-AU" smtClean="0"/>
              <a:t>3/07/2015</a:t>
            </a:fld>
            <a:endParaRPr lang="en-AU"/>
          </a:p>
        </p:txBody>
      </p:sp>
      <p:sp>
        <p:nvSpPr>
          <p:cNvPr id="7" name="Footer Placeholder 4"/>
          <p:cNvSpPr>
            <a:spLocks noGrp="1"/>
          </p:cNvSpPr>
          <p:nvPr>
            <p:ph type="ftr" sz="quarter" idx="11"/>
          </p:nvPr>
        </p:nvSpPr>
        <p:spPr/>
        <p:txBody>
          <a:bodyPr/>
          <a:lstStyle>
            <a:lvl1pPr>
              <a:defRPr smtClean="0"/>
            </a:lvl1pPr>
          </a:lstStyle>
          <a:p>
            <a:endParaRPr lang="en-AU"/>
          </a:p>
        </p:txBody>
      </p:sp>
      <p:sp>
        <p:nvSpPr>
          <p:cNvPr id="8" name="Slide Number Placeholder 5"/>
          <p:cNvSpPr>
            <a:spLocks noGrp="1"/>
          </p:cNvSpPr>
          <p:nvPr>
            <p:ph type="sldNum" sz="quarter" idx="12"/>
          </p:nvPr>
        </p:nvSpPr>
        <p:spPr/>
        <p:txBody>
          <a:bodyPr/>
          <a:lstStyle>
            <a:lvl1pPr>
              <a:defRPr smtClean="0"/>
            </a:lvl1pPr>
          </a:lstStyle>
          <a:p>
            <a:fld id="{25E50DF9-E6D1-4497-872B-A8462D6F9718}" type="slidenum">
              <a:rPr lang="en-AU" smtClean="0"/>
              <a:t>‹#›</a:t>
            </a:fld>
            <a:endParaRPr lang="en-AU"/>
          </a:p>
        </p:txBody>
      </p:sp>
    </p:spTree>
    <p:extLst>
      <p:ext uri="{BB962C8B-B14F-4D97-AF65-F5344CB8AC3E}">
        <p14:creationId xmlns:p14="http://schemas.microsoft.com/office/powerpoint/2010/main" val="1795987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2A844492-382E-4187-B818-ED6FB0F76C15}" type="datetimeFigureOut">
              <a:rPr lang="en-AU" smtClean="0"/>
              <a:t>3/07/2015</a:t>
            </a:fld>
            <a:endParaRPr lang="en-AU"/>
          </a:p>
        </p:txBody>
      </p:sp>
      <p:sp>
        <p:nvSpPr>
          <p:cNvPr id="5" name="Footer Placeholder 4"/>
          <p:cNvSpPr>
            <a:spLocks noGrp="1"/>
          </p:cNvSpPr>
          <p:nvPr>
            <p:ph type="ftr" sz="quarter" idx="11"/>
          </p:nvPr>
        </p:nvSpPr>
        <p:spPr/>
        <p:txBody>
          <a:bodyPr/>
          <a:lstStyle>
            <a:lvl1pPr>
              <a:defRPr/>
            </a:lvl1pPr>
          </a:lstStyle>
          <a:p>
            <a:endParaRPr lang="en-AU"/>
          </a:p>
        </p:txBody>
      </p:sp>
      <p:sp>
        <p:nvSpPr>
          <p:cNvPr id="6" name="Slide Number Placeholder 5"/>
          <p:cNvSpPr>
            <a:spLocks noGrp="1"/>
          </p:cNvSpPr>
          <p:nvPr>
            <p:ph type="sldNum" sz="quarter" idx="12"/>
          </p:nvPr>
        </p:nvSpPr>
        <p:spPr/>
        <p:txBody>
          <a:bodyPr/>
          <a:lstStyle>
            <a:lvl1pPr>
              <a:defRPr/>
            </a:lvl1pPr>
          </a:lstStyle>
          <a:p>
            <a:fld id="{25E50DF9-E6D1-4497-872B-A8462D6F9718}" type="slidenum">
              <a:rPr lang="en-AU" smtClean="0"/>
              <a:t>‹#›</a:t>
            </a:fld>
            <a:endParaRPr lang="en-AU"/>
          </a:p>
        </p:txBody>
      </p:sp>
    </p:spTree>
    <p:extLst>
      <p:ext uri="{BB962C8B-B14F-4D97-AF65-F5344CB8AC3E}">
        <p14:creationId xmlns:p14="http://schemas.microsoft.com/office/powerpoint/2010/main" val="3705946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3"/>
          <p:cNvSpPr>
            <a:spLocks noGrp="1"/>
          </p:cNvSpPr>
          <p:nvPr>
            <p:ph type="dt" sz="half" idx="10"/>
          </p:nvPr>
        </p:nvSpPr>
        <p:spPr/>
        <p:txBody>
          <a:bodyPr/>
          <a:lstStyle>
            <a:lvl1pPr>
              <a:defRPr/>
            </a:lvl1pPr>
          </a:lstStyle>
          <a:p>
            <a:fld id="{2A844492-382E-4187-B818-ED6FB0F76C15}" type="datetimeFigureOut">
              <a:rPr lang="en-AU" smtClean="0"/>
              <a:t>3/07/2015</a:t>
            </a:fld>
            <a:endParaRPr lang="en-AU"/>
          </a:p>
        </p:txBody>
      </p:sp>
      <p:sp>
        <p:nvSpPr>
          <p:cNvPr id="6" name="Footer Placeholder 4"/>
          <p:cNvSpPr>
            <a:spLocks noGrp="1"/>
          </p:cNvSpPr>
          <p:nvPr>
            <p:ph type="ftr" sz="quarter" idx="11"/>
          </p:nvPr>
        </p:nvSpPr>
        <p:spPr/>
        <p:txBody>
          <a:bodyPr/>
          <a:lstStyle>
            <a:lvl1pPr>
              <a:defRPr/>
            </a:lvl1pPr>
          </a:lstStyle>
          <a:p>
            <a:endParaRPr lang="en-AU"/>
          </a:p>
        </p:txBody>
      </p:sp>
      <p:sp>
        <p:nvSpPr>
          <p:cNvPr id="7" name="Slide Number Placeholder 5"/>
          <p:cNvSpPr>
            <a:spLocks noGrp="1"/>
          </p:cNvSpPr>
          <p:nvPr>
            <p:ph type="sldNum" sz="quarter" idx="12"/>
          </p:nvPr>
        </p:nvSpPr>
        <p:spPr/>
        <p:txBody>
          <a:bodyPr/>
          <a:lstStyle>
            <a:lvl1pPr>
              <a:defRPr/>
            </a:lvl1pPr>
          </a:lstStyle>
          <a:p>
            <a:fld id="{25E50DF9-E6D1-4497-872B-A8462D6F9718}" type="slidenum">
              <a:rPr lang="en-AU" smtClean="0"/>
              <a:t>‹#›</a:t>
            </a:fld>
            <a:endParaRPr lang="en-AU"/>
          </a:p>
        </p:txBody>
      </p:sp>
    </p:spTree>
    <p:extLst>
      <p:ext uri="{BB962C8B-B14F-4D97-AF65-F5344CB8AC3E}">
        <p14:creationId xmlns:p14="http://schemas.microsoft.com/office/powerpoint/2010/main" val="1503450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3"/>
          <p:cNvSpPr>
            <a:spLocks noGrp="1"/>
          </p:cNvSpPr>
          <p:nvPr>
            <p:ph type="dt" sz="half" idx="10"/>
          </p:nvPr>
        </p:nvSpPr>
        <p:spPr/>
        <p:txBody>
          <a:bodyPr/>
          <a:lstStyle>
            <a:lvl1pPr>
              <a:defRPr/>
            </a:lvl1pPr>
          </a:lstStyle>
          <a:p>
            <a:fld id="{2A844492-382E-4187-B818-ED6FB0F76C15}" type="datetimeFigureOut">
              <a:rPr lang="en-AU" smtClean="0"/>
              <a:t>3/07/2015</a:t>
            </a:fld>
            <a:endParaRPr lang="en-AU"/>
          </a:p>
        </p:txBody>
      </p:sp>
      <p:sp>
        <p:nvSpPr>
          <p:cNvPr id="8" name="Footer Placeholder 4"/>
          <p:cNvSpPr>
            <a:spLocks noGrp="1"/>
          </p:cNvSpPr>
          <p:nvPr>
            <p:ph type="ftr" sz="quarter" idx="11"/>
          </p:nvPr>
        </p:nvSpPr>
        <p:spPr/>
        <p:txBody>
          <a:bodyPr/>
          <a:lstStyle>
            <a:lvl1pPr>
              <a:defRPr/>
            </a:lvl1pPr>
          </a:lstStyle>
          <a:p>
            <a:endParaRPr lang="en-AU"/>
          </a:p>
        </p:txBody>
      </p:sp>
      <p:sp>
        <p:nvSpPr>
          <p:cNvPr id="9" name="Slide Number Placeholder 5"/>
          <p:cNvSpPr>
            <a:spLocks noGrp="1"/>
          </p:cNvSpPr>
          <p:nvPr>
            <p:ph type="sldNum" sz="quarter" idx="12"/>
          </p:nvPr>
        </p:nvSpPr>
        <p:spPr/>
        <p:txBody>
          <a:bodyPr/>
          <a:lstStyle>
            <a:lvl1pPr>
              <a:defRPr/>
            </a:lvl1pPr>
          </a:lstStyle>
          <a:p>
            <a:fld id="{25E50DF9-E6D1-4497-872B-A8462D6F9718}" type="slidenum">
              <a:rPr lang="en-AU" smtClean="0"/>
              <a:t>‹#›</a:t>
            </a:fld>
            <a:endParaRPr lang="en-AU"/>
          </a:p>
        </p:txBody>
      </p:sp>
    </p:spTree>
    <p:extLst>
      <p:ext uri="{BB962C8B-B14F-4D97-AF65-F5344CB8AC3E}">
        <p14:creationId xmlns:p14="http://schemas.microsoft.com/office/powerpoint/2010/main" val="4022398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AU"/>
          </a:p>
        </p:txBody>
      </p:sp>
      <p:sp>
        <p:nvSpPr>
          <p:cNvPr id="3" name="Date Placeholder 3"/>
          <p:cNvSpPr>
            <a:spLocks noGrp="1"/>
          </p:cNvSpPr>
          <p:nvPr>
            <p:ph type="dt" sz="half" idx="10"/>
          </p:nvPr>
        </p:nvSpPr>
        <p:spPr/>
        <p:txBody>
          <a:bodyPr/>
          <a:lstStyle>
            <a:lvl1pPr>
              <a:defRPr/>
            </a:lvl1pPr>
          </a:lstStyle>
          <a:p>
            <a:fld id="{2A844492-382E-4187-B818-ED6FB0F76C15}" type="datetimeFigureOut">
              <a:rPr lang="en-AU" smtClean="0"/>
              <a:t>3/07/2015</a:t>
            </a:fld>
            <a:endParaRPr lang="en-AU"/>
          </a:p>
        </p:txBody>
      </p:sp>
      <p:sp>
        <p:nvSpPr>
          <p:cNvPr id="4" name="Footer Placeholder 4"/>
          <p:cNvSpPr>
            <a:spLocks noGrp="1"/>
          </p:cNvSpPr>
          <p:nvPr>
            <p:ph type="ftr" sz="quarter" idx="11"/>
          </p:nvPr>
        </p:nvSpPr>
        <p:spPr/>
        <p:txBody>
          <a:bodyPr/>
          <a:lstStyle>
            <a:lvl1pPr>
              <a:defRPr/>
            </a:lvl1pPr>
          </a:lstStyle>
          <a:p>
            <a:endParaRPr lang="en-AU"/>
          </a:p>
        </p:txBody>
      </p:sp>
      <p:sp>
        <p:nvSpPr>
          <p:cNvPr id="5" name="Slide Number Placeholder 5"/>
          <p:cNvSpPr>
            <a:spLocks noGrp="1"/>
          </p:cNvSpPr>
          <p:nvPr>
            <p:ph type="sldNum" sz="quarter" idx="12"/>
          </p:nvPr>
        </p:nvSpPr>
        <p:spPr/>
        <p:txBody>
          <a:bodyPr/>
          <a:lstStyle>
            <a:lvl1pPr>
              <a:defRPr/>
            </a:lvl1pPr>
          </a:lstStyle>
          <a:p>
            <a:fld id="{25E50DF9-E6D1-4497-872B-A8462D6F9718}" type="slidenum">
              <a:rPr lang="en-AU" smtClean="0"/>
              <a:t>‹#›</a:t>
            </a:fld>
            <a:endParaRPr lang="en-AU"/>
          </a:p>
        </p:txBody>
      </p:sp>
    </p:spTree>
    <p:extLst>
      <p:ext uri="{BB962C8B-B14F-4D97-AF65-F5344CB8AC3E}">
        <p14:creationId xmlns:p14="http://schemas.microsoft.com/office/powerpoint/2010/main" val="2555110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2A844492-382E-4187-B818-ED6FB0F76C15}" type="datetimeFigureOut">
              <a:rPr lang="en-AU" smtClean="0"/>
              <a:t>3/07/2015</a:t>
            </a:fld>
            <a:endParaRPr lang="en-AU"/>
          </a:p>
        </p:txBody>
      </p:sp>
      <p:sp>
        <p:nvSpPr>
          <p:cNvPr id="3" name="Footer Placeholder 4"/>
          <p:cNvSpPr>
            <a:spLocks noGrp="1"/>
          </p:cNvSpPr>
          <p:nvPr>
            <p:ph type="ftr" sz="quarter" idx="11"/>
          </p:nvPr>
        </p:nvSpPr>
        <p:spPr/>
        <p:txBody>
          <a:bodyPr/>
          <a:lstStyle>
            <a:lvl1pPr>
              <a:defRPr/>
            </a:lvl1pPr>
          </a:lstStyle>
          <a:p>
            <a:endParaRPr lang="en-AU"/>
          </a:p>
        </p:txBody>
      </p:sp>
      <p:sp>
        <p:nvSpPr>
          <p:cNvPr id="4" name="Slide Number Placeholder 5"/>
          <p:cNvSpPr>
            <a:spLocks noGrp="1"/>
          </p:cNvSpPr>
          <p:nvPr>
            <p:ph type="sldNum" sz="quarter" idx="12"/>
          </p:nvPr>
        </p:nvSpPr>
        <p:spPr/>
        <p:txBody>
          <a:bodyPr/>
          <a:lstStyle>
            <a:lvl1pPr>
              <a:defRPr/>
            </a:lvl1pPr>
          </a:lstStyle>
          <a:p>
            <a:fld id="{25E50DF9-E6D1-4497-872B-A8462D6F9718}" type="slidenum">
              <a:rPr lang="en-AU" smtClean="0"/>
              <a:t>‹#›</a:t>
            </a:fld>
            <a:endParaRPr lang="en-AU"/>
          </a:p>
        </p:txBody>
      </p:sp>
    </p:spTree>
    <p:extLst>
      <p:ext uri="{BB962C8B-B14F-4D97-AF65-F5344CB8AC3E}">
        <p14:creationId xmlns:p14="http://schemas.microsoft.com/office/powerpoint/2010/main" val="1481612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2A844492-382E-4187-B818-ED6FB0F76C15}" type="datetimeFigureOut">
              <a:rPr lang="en-AU" smtClean="0"/>
              <a:t>3/07/2015</a:t>
            </a:fld>
            <a:endParaRPr lang="en-AU"/>
          </a:p>
        </p:txBody>
      </p:sp>
      <p:sp>
        <p:nvSpPr>
          <p:cNvPr id="6" name="Footer Placeholder 4"/>
          <p:cNvSpPr>
            <a:spLocks noGrp="1"/>
          </p:cNvSpPr>
          <p:nvPr>
            <p:ph type="ftr" sz="quarter" idx="11"/>
          </p:nvPr>
        </p:nvSpPr>
        <p:spPr/>
        <p:txBody>
          <a:bodyPr/>
          <a:lstStyle>
            <a:lvl1pPr>
              <a:defRPr/>
            </a:lvl1pPr>
          </a:lstStyle>
          <a:p>
            <a:endParaRPr lang="en-AU"/>
          </a:p>
        </p:txBody>
      </p:sp>
      <p:sp>
        <p:nvSpPr>
          <p:cNvPr id="7" name="Slide Number Placeholder 5"/>
          <p:cNvSpPr>
            <a:spLocks noGrp="1"/>
          </p:cNvSpPr>
          <p:nvPr>
            <p:ph type="sldNum" sz="quarter" idx="12"/>
          </p:nvPr>
        </p:nvSpPr>
        <p:spPr/>
        <p:txBody>
          <a:bodyPr/>
          <a:lstStyle>
            <a:lvl1pPr>
              <a:defRPr/>
            </a:lvl1pPr>
          </a:lstStyle>
          <a:p>
            <a:fld id="{25E50DF9-E6D1-4497-872B-A8462D6F9718}" type="slidenum">
              <a:rPr lang="en-AU" smtClean="0"/>
              <a:t>‹#›</a:t>
            </a:fld>
            <a:endParaRPr lang="en-AU"/>
          </a:p>
        </p:txBody>
      </p:sp>
    </p:spTree>
    <p:extLst>
      <p:ext uri="{BB962C8B-B14F-4D97-AF65-F5344CB8AC3E}">
        <p14:creationId xmlns:p14="http://schemas.microsoft.com/office/powerpoint/2010/main" val="1200127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AU"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2A844492-382E-4187-B818-ED6FB0F76C15}" type="datetimeFigureOut">
              <a:rPr lang="en-AU" smtClean="0"/>
              <a:t>3/07/2015</a:t>
            </a:fld>
            <a:endParaRPr lang="en-AU"/>
          </a:p>
        </p:txBody>
      </p:sp>
      <p:sp>
        <p:nvSpPr>
          <p:cNvPr id="6" name="Footer Placeholder 4"/>
          <p:cNvSpPr>
            <a:spLocks noGrp="1"/>
          </p:cNvSpPr>
          <p:nvPr>
            <p:ph type="ftr" sz="quarter" idx="11"/>
          </p:nvPr>
        </p:nvSpPr>
        <p:spPr/>
        <p:txBody>
          <a:bodyPr/>
          <a:lstStyle>
            <a:lvl1pPr>
              <a:defRPr/>
            </a:lvl1pPr>
          </a:lstStyle>
          <a:p>
            <a:endParaRPr lang="en-AU"/>
          </a:p>
        </p:txBody>
      </p:sp>
      <p:sp>
        <p:nvSpPr>
          <p:cNvPr id="7" name="Slide Number Placeholder 5"/>
          <p:cNvSpPr>
            <a:spLocks noGrp="1"/>
          </p:cNvSpPr>
          <p:nvPr>
            <p:ph type="sldNum" sz="quarter" idx="12"/>
          </p:nvPr>
        </p:nvSpPr>
        <p:spPr/>
        <p:txBody>
          <a:bodyPr/>
          <a:lstStyle>
            <a:lvl1pPr>
              <a:defRPr/>
            </a:lvl1pPr>
          </a:lstStyle>
          <a:p>
            <a:fld id="{25E50DF9-E6D1-4497-872B-A8462D6F9718}" type="slidenum">
              <a:rPr lang="en-AU" smtClean="0"/>
              <a:t>‹#›</a:t>
            </a:fld>
            <a:endParaRPr lang="en-AU"/>
          </a:p>
        </p:txBody>
      </p:sp>
    </p:spTree>
    <p:extLst>
      <p:ext uri="{BB962C8B-B14F-4D97-AF65-F5344CB8AC3E}">
        <p14:creationId xmlns:p14="http://schemas.microsoft.com/office/powerpoint/2010/main" val="1723531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latin typeface="Calibri" pitchFamily="-109" charset="0"/>
              </a:defRPr>
            </a:lvl1pPr>
          </a:lstStyle>
          <a:p>
            <a:fld id="{2A844492-382E-4187-B818-ED6FB0F76C15}" type="datetimeFigureOut">
              <a:rPr lang="en-AU" smtClean="0"/>
              <a:t>3/07/2015</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smtClean="0">
                <a:solidFill>
                  <a:srgbClr val="898989"/>
                </a:solidFill>
                <a:latin typeface="Calibri" pitchFamily="-109" charset="0"/>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latin typeface="Calibri" pitchFamily="-109" charset="0"/>
              </a:defRPr>
            </a:lvl1pPr>
          </a:lstStyle>
          <a:p>
            <a:fld id="{25E50DF9-E6D1-4497-872B-A8462D6F9718}" type="slidenum">
              <a:rPr lang="en-AU" smtClean="0"/>
              <a:t>‹#›</a:t>
            </a:fld>
            <a:endParaRPr lang="en-A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kern="1200">
          <a:solidFill>
            <a:schemeClr val="tx1"/>
          </a:solidFill>
          <a:latin typeface="+mj-lt"/>
          <a:ea typeface="ヒラギノ角ゴ Pro W3" pitchFamily="-109" charset="-128"/>
          <a:cs typeface="ヒラギノ角ゴ Pro W3" pitchFamily="-109" charset="-128"/>
        </a:defRPr>
      </a:lvl1pPr>
      <a:lvl2pPr algn="ctr" rtl="0" eaLnBrk="1" fontAlgn="base" hangingPunct="1">
        <a:spcBef>
          <a:spcPct val="0"/>
        </a:spcBef>
        <a:spcAft>
          <a:spcPct val="0"/>
        </a:spcAft>
        <a:defRPr sz="4400">
          <a:solidFill>
            <a:schemeClr val="tx1"/>
          </a:solidFill>
          <a:latin typeface="Calibri" pitchFamily="34" charset="0"/>
          <a:ea typeface="ヒラギノ角ゴ Pro W3" pitchFamily="-109" charset="-128"/>
          <a:cs typeface="ヒラギノ角ゴ Pro W3" pitchFamily="-109" charset="-128"/>
        </a:defRPr>
      </a:lvl2pPr>
      <a:lvl3pPr algn="ctr" rtl="0" eaLnBrk="1" fontAlgn="base" hangingPunct="1">
        <a:spcBef>
          <a:spcPct val="0"/>
        </a:spcBef>
        <a:spcAft>
          <a:spcPct val="0"/>
        </a:spcAft>
        <a:defRPr sz="4400">
          <a:solidFill>
            <a:schemeClr val="tx1"/>
          </a:solidFill>
          <a:latin typeface="Calibri" pitchFamily="34" charset="0"/>
          <a:ea typeface="ヒラギノ角ゴ Pro W3" pitchFamily="-109" charset="-128"/>
          <a:cs typeface="ヒラギノ角ゴ Pro W3" pitchFamily="-109" charset="-128"/>
        </a:defRPr>
      </a:lvl3pPr>
      <a:lvl4pPr algn="ctr" rtl="0" eaLnBrk="1" fontAlgn="base" hangingPunct="1">
        <a:spcBef>
          <a:spcPct val="0"/>
        </a:spcBef>
        <a:spcAft>
          <a:spcPct val="0"/>
        </a:spcAft>
        <a:defRPr sz="4400">
          <a:solidFill>
            <a:schemeClr val="tx1"/>
          </a:solidFill>
          <a:latin typeface="Calibri" pitchFamily="34" charset="0"/>
          <a:ea typeface="ヒラギノ角ゴ Pro W3" pitchFamily="-109" charset="-128"/>
          <a:cs typeface="ヒラギノ角ゴ Pro W3" pitchFamily="-109" charset="-128"/>
        </a:defRPr>
      </a:lvl4pPr>
      <a:lvl5pPr algn="ctr" rtl="0" eaLnBrk="1" fontAlgn="base" hangingPunct="1">
        <a:spcBef>
          <a:spcPct val="0"/>
        </a:spcBef>
        <a:spcAft>
          <a:spcPct val="0"/>
        </a:spcAft>
        <a:defRPr sz="4400">
          <a:solidFill>
            <a:schemeClr val="tx1"/>
          </a:solidFill>
          <a:latin typeface="Calibri" pitchFamily="34" charset="0"/>
          <a:ea typeface="ヒラギノ角ゴ Pro W3" pitchFamily="-109" charset="-128"/>
          <a:cs typeface="ヒラギノ角ゴ Pro W3" pitchFamily="-109"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ヒラギノ角ゴ Pro W3" pitchFamily="-109" charset="-128"/>
          <a:cs typeface="ヒラギノ角ゴ Pro W3" pitchFamily="-109" charset="-128"/>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ヒラギノ角ゴ Pro W3" pitchFamily="-109" charset="-128"/>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ヒラギノ角ゴ Pro W3" pitchFamily="-109" charset="-128"/>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ヒラギノ角ゴ Pro W3" pitchFamily="-109" charset="-128"/>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ヒラギノ角ゴ Pro W3" pitchFamily="-109"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telematics.org.a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AU" dirty="0" smtClean="0">
                <a:solidFill>
                  <a:schemeClr val="bg1">
                    <a:lumMod val="95000"/>
                  </a:schemeClr>
                </a:solidFill>
              </a:rPr>
              <a:t>Recognising, Celebrating and Defining Innovation: The Telematics Charitable Trust’s Approach to Grant Allocation</a:t>
            </a:r>
            <a:endParaRPr lang="en-AU" dirty="0">
              <a:solidFill>
                <a:schemeClr val="bg1">
                  <a:lumMod val="95000"/>
                </a:schemeClr>
              </a:solidFill>
            </a:endParaRPr>
          </a:p>
        </p:txBody>
      </p:sp>
      <p:sp>
        <p:nvSpPr>
          <p:cNvPr id="3" name="Subtitle 2"/>
          <p:cNvSpPr>
            <a:spLocks noGrp="1"/>
          </p:cNvSpPr>
          <p:nvPr>
            <p:ph type="subTitle" idx="1"/>
          </p:nvPr>
        </p:nvSpPr>
        <p:spPr>
          <a:xfrm>
            <a:off x="1403648" y="4725144"/>
            <a:ext cx="6400800" cy="1752600"/>
          </a:xfrm>
        </p:spPr>
        <p:txBody>
          <a:bodyPr/>
          <a:lstStyle/>
          <a:p>
            <a:r>
              <a:rPr lang="en-AU" dirty="0" smtClean="0"/>
              <a:t>Nicholas Reynolds</a:t>
            </a:r>
          </a:p>
          <a:p>
            <a:r>
              <a:rPr lang="en-AU" dirty="0" smtClean="0"/>
              <a:t>The University of Melbourne</a:t>
            </a:r>
            <a:endParaRPr lang="en-AU" dirty="0"/>
          </a:p>
        </p:txBody>
      </p:sp>
    </p:spTree>
    <p:extLst>
      <p:ext uri="{BB962C8B-B14F-4D97-AF65-F5344CB8AC3E}">
        <p14:creationId xmlns:p14="http://schemas.microsoft.com/office/powerpoint/2010/main" val="5850259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4525963"/>
          </a:xfrm>
        </p:spPr>
        <p:txBody>
          <a:bodyPr>
            <a:normAutofit fontScale="92500" lnSpcReduction="10000"/>
          </a:bodyPr>
          <a:lstStyle/>
          <a:p>
            <a:r>
              <a:rPr lang="en-AU" dirty="0" smtClean="0"/>
              <a:t>2009</a:t>
            </a:r>
          </a:p>
          <a:p>
            <a:r>
              <a:rPr lang="en-AU" dirty="0"/>
              <a:t>Watch This! will provide downloadable video resources for ESL/EFL learners for mobile devices such as mobile phones and mp3/4 players/ iPods. The content will sit on two websites:</a:t>
            </a:r>
          </a:p>
          <a:p>
            <a:pPr lvl="1"/>
            <a:r>
              <a:rPr lang="en-AU" dirty="0"/>
              <a:t>As a new content stream on www.virtualilic.com which will host the videos and accompanying activities</a:t>
            </a:r>
          </a:p>
          <a:p>
            <a:pPr lvl="1"/>
            <a:r>
              <a:rPr lang="en-AU" dirty="0"/>
              <a:t>A mobile website for direct download of the videos onto mobile phones</a:t>
            </a:r>
          </a:p>
          <a:p>
            <a:endParaRPr lang="en-AU" dirty="0"/>
          </a:p>
        </p:txBody>
      </p:sp>
      <p:sp>
        <p:nvSpPr>
          <p:cNvPr id="4" name="Title 1"/>
          <p:cNvSpPr>
            <a:spLocks noGrp="1"/>
          </p:cNvSpPr>
          <p:nvPr>
            <p:ph type="title"/>
          </p:nvPr>
        </p:nvSpPr>
        <p:spPr>
          <a:xfrm>
            <a:off x="3429000" y="-27384"/>
            <a:ext cx="5328592" cy="432048"/>
          </a:xfrm>
        </p:spPr>
        <p:txBody>
          <a:bodyPr>
            <a:noAutofit/>
          </a:bodyPr>
          <a:lstStyle/>
          <a:p>
            <a:r>
              <a:rPr lang="en-AU" sz="2800" dirty="0" smtClean="0"/>
              <a:t>Some examples of innovation – content and audience</a:t>
            </a:r>
            <a:endParaRPr lang="en-AU" sz="2800" dirty="0"/>
          </a:p>
        </p:txBody>
      </p:sp>
    </p:spTree>
    <p:extLst>
      <p:ext uri="{BB962C8B-B14F-4D97-AF65-F5344CB8AC3E}">
        <p14:creationId xmlns:p14="http://schemas.microsoft.com/office/powerpoint/2010/main" val="20207333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AU" dirty="0" smtClean="0"/>
              <a:t>2011</a:t>
            </a:r>
          </a:p>
          <a:p>
            <a:r>
              <a:rPr lang="en-AU" dirty="0"/>
              <a:t>This project will develop a social media platform to provide customised </a:t>
            </a:r>
            <a:r>
              <a:rPr lang="en-AU" dirty="0" smtClean="0"/>
              <a:t>information technology </a:t>
            </a:r>
            <a:r>
              <a:rPr lang="en-AU" dirty="0"/>
              <a:t>tools to enhance </a:t>
            </a:r>
            <a:r>
              <a:rPr lang="en-AU" dirty="0" smtClean="0"/>
              <a:t>the  caregiver’s </a:t>
            </a:r>
            <a:r>
              <a:rPr lang="en-AU" dirty="0"/>
              <a:t>quality of life, going beyond the </a:t>
            </a:r>
            <a:r>
              <a:rPr lang="en-AU" dirty="0" smtClean="0"/>
              <a:t>standard medical</a:t>
            </a:r>
            <a:r>
              <a:rPr lang="en-AU" dirty="0"/>
              <a:t> </a:t>
            </a:r>
            <a:r>
              <a:rPr lang="en-AU" dirty="0" smtClean="0"/>
              <a:t>locus </a:t>
            </a:r>
            <a:r>
              <a:rPr lang="en-AU" dirty="0"/>
              <a:t>of information on diagnosis, prognosis and treatment options to include lifestyle </a:t>
            </a:r>
            <a:r>
              <a:rPr lang="en-AU" dirty="0" smtClean="0"/>
              <a:t>and social </a:t>
            </a:r>
            <a:r>
              <a:rPr lang="en-AU" dirty="0"/>
              <a:t>interaction domains. </a:t>
            </a:r>
            <a:endParaRPr lang="en-AU" dirty="0" smtClean="0"/>
          </a:p>
          <a:p>
            <a:r>
              <a:rPr lang="en-AU" dirty="0" smtClean="0"/>
              <a:t>The </a:t>
            </a:r>
            <a:r>
              <a:rPr lang="en-AU" dirty="0"/>
              <a:t>tools will be focused on providing the caregiver with </a:t>
            </a:r>
            <a:r>
              <a:rPr lang="en-AU" dirty="0" smtClean="0"/>
              <a:t>timely information </a:t>
            </a:r>
            <a:r>
              <a:rPr lang="en-AU" dirty="0"/>
              <a:t>from reputable sources and access to the relevant community in a simple </a:t>
            </a:r>
            <a:r>
              <a:rPr lang="en-AU" dirty="0" smtClean="0"/>
              <a:t>and private </a:t>
            </a:r>
            <a:r>
              <a:rPr lang="en-AU" dirty="0"/>
              <a:t>manner, uniquely and deliberately targeted towards the needs of the caregiver</a:t>
            </a:r>
          </a:p>
        </p:txBody>
      </p:sp>
      <p:sp>
        <p:nvSpPr>
          <p:cNvPr id="4" name="Title 1"/>
          <p:cNvSpPr>
            <a:spLocks noGrp="1"/>
          </p:cNvSpPr>
          <p:nvPr>
            <p:ph type="title"/>
          </p:nvPr>
        </p:nvSpPr>
        <p:spPr>
          <a:xfrm>
            <a:off x="3429000" y="-27384"/>
            <a:ext cx="5328592" cy="432048"/>
          </a:xfrm>
        </p:spPr>
        <p:txBody>
          <a:bodyPr>
            <a:noAutofit/>
          </a:bodyPr>
          <a:lstStyle/>
          <a:p>
            <a:r>
              <a:rPr lang="en-AU" sz="2800" dirty="0" smtClean="0"/>
              <a:t>Some examples of innovation – content and audience</a:t>
            </a:r>
            <a:endParaRPr lang="en-AU" sz="2800" dirty="0"/>
          </a:p>
        </p:txBody>
      </p:sp>
    </p:spTree>
    <p:extLst>
      <p:ext uri="{BB962C8B-B14F-4D97-AF65-F5344CB8AC3E}">
        <p14:creationId xmlns:p14="http://schemas.microsoft.com/office/powerpoint/2010/main" val="23001512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AU" dirty="0" smtClean="0"/>
              <a:t>Mobile support for telephone technicians to address bush fire risks when in the field</a:t>
            </a:r>
          </a:p>
          <a:p>
            <a:r>
              <a:rPr lang="en-AU" dirty="0" smtClean="0"/>
              <a:t>Online training and support for unemployed and disadvantaged women</a:t>
            </a:r>
          </a:p>
          <a:p>
            <a:r>
              <a:rPr lang="en-AU" dirty="0" smtClean="0"/>
              <a:t>An app that maps and provides information about a historically significant ship wreck</a:t>
            </a:r>
            <a:endParaRPr lang="en-AU" dirty="0"/>
          </a:p>
        </p:txBody>
      </p:sp>
      <p:sp>
        <p:nvSpPr>
          <p:cNvPr id="2" name="Title 1"/>
          <p:cNvSpPr>
            <a:spLocks noGrp="1"/>
          </p:cNvSpPr>
          <p:nvPr>
            <p:ph type="title"/>
          </p:nvPr>
        </p:nvSpPr>
        <p:spPr/>
        <p:txBody>
          <a:bodyPr/>
          <a:lstStyle/>
          <a:p>
            <a:r>
              <a:rPr lang="en-AU" dirty="0" smtClean="0"/>
              <a:t>The list goes on and on…</a:t>
            </a:r>
            <a:endParaRPr lang="en-AU" dirty="0"/>
          </a:p>
        </p:txBody>
      </p:sp>
      <p:sp>
        <p:nvSpPr>
          <p:cNvPr id="4" name="TextBox 3"/>
          <p:cNvSpPr txBox="1"/>
          <p:nvPr/>
        </p:nvSpPr>
        <p:spPr>
          <a:xfrm>
            <a:off x="539552" y="4489956"/>
            <a:ext cx="7920880" cy="1815882"/>
          </a:xfrm>
          <a:prstGeom prst="rect">
            <a:avLst/>
          </a:prstGeom>
          <a:noFill/>
        </p:spPr>
        <p:txBody>
          <a:bodyPr wrap="square" rtlCol="0">
            <a:spAutoFit/>
          </a:bodyPr>
          <a:lstStyle/>
          <a:p>
            <a:r>
              <a:rPr lang="en-AU" sz="2800" b="1" dirty="0" smtClean="0">
                <a:solidFill>
                  <a:srgbClr val="FF0000"/>
                </a:solidFill>
              </a:rPr>
              <a:t>Who are these people?</a:t>
            </a:r>
          </a:p>
          <a:p>
            <a:pPr marL="457200" indent="-457200">
              <a:buFont typeface="Arial" panose="020B0604020202020204" pitchFamily="34" charset="0"/>
              <a:buChar char="•"/>
            </a:pPr>
            <a:r>
              <a:rPr lang="en-AU" sz="2800" b="1" dirty="0" smtClean="0">
                <a:solidFill>
                  <a:schemeClr val="accent1">
                    <a:lumMod val="75000"/>
                  </a:schemeClr>
                </a:solidFill>
              </a:rPr>
              <a:t>Collaborations between industry and education</a:t>
            </a:r>
          </a:p>
          <a:p>
            <a:pPr marL="457200" indent="-457200">
              <a:buFont typeface="Arial" panose="020B0604020202020204" pitchFamily="34" charset="0"/>
              <a:buChar char="•"/>
            </a:pPr>
            <a:r>
              <a:rPr lang="en-AU" sz="2800" b="1" dirty="0" smtClean="0">
                <a:solidFill>
                  <a:schemeClr val="accent1">
                    <a:lumMod val="75000"/>
                  </a:schemeClr>
                </a:solidFill>
              </a:rPr>
              <a:t>Volunteers, community interest groups</a:t>
            </a:r>
          </a:p>
          <a:p>
            <a:pPr marL="457200" indent="-457200">
              <a:buFont typeface="Arial" panose="020B0604020202020204" pitchFamily="34" charset="0"/>
              <a:buChar char="•"/>
            </a:pPr>
            <a:r>
              <a:rPr lang="en-AU" sz="2800" b="1" dirty="0" smtClean="0">
                <a:solidFill>
                  <a:schemeClr val="accent1">
                    <a:lumMod val="75000"/>
                  </a:schemeClr>
                </a:solidFill>
              </a:rPr>
              <a:t>Individuals, start ups, charities, associations</a:t>
            </a:r>
            <a:endParaRPr lang="en-AU" sz="2800" b="1" dirty="0">
              <a:solidFill>
                <a:schemeClr val="accent1">
                  <a:lumMod val="75000"/>
                </a:schemeClr>
              </a:solidFill>
            </a:endParaRPr>
          </a:p>
        </p:txBody>
      </p:sp>
    </p:spTree>
    <p:extLst>
      <p:ext uri="{BB962C8B-B14F-4D97-AF65-F5344CB8AC3E}">
        <p14:creationId xmlns:p14="http://schemas.microsoft.com/office/powerpoint/2010/main" val="6267306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AU" dirty="0" smtClean="0"/>
              <a:t>2010 a significant increase in applications</a:t>
            </a:r>
          </a:p>
          <a:p>
            <a:r>
              <a:rPr lang="en-AU" dirty="0" smtClean="0"/>
              <a:t>How do we differentiate these applicants?</a:t>
            </a:r>
          </a:p>
          <a:p>
            <a:r>
              <a:rPr lang="en-AU" dirty="0" smtClean="0"/>
              <a:t>How do we define what we see is innovative practice within the terms of the Trust?</a:t>
            </a:r>
          </a:p>
          <a:p>
            <a:r>
              <a:rPr lang="en-AU" dirty="0" smtClean="0"/>
              <a:t>What does innovation look like and does that definition change dependent on context and applicant?</a:t>
            </a:r>
            <a:endParaRPr lang="en-AU" dirty="0"/>
          </a:p>
        </p:txBody>
      </p:sp>
      <p:sp>
        <p:nvSpPr>
          <p:cNvPr id="2" name="Title 1"/>
          <p:cNvSpPr>
            <a:spLocks noGrp="1"/>
          </p:cNvSpPr>
          <p:nvPr>
            <p:ph type="title"/>
          </p:nvPr>
        </p:nvSpPr>
        <p:spPr>
          <a:xfrm>
            <a:off x="3429000" y="44624"/>
            <a:ext cx="5328592" cy="432048"/>
          </a:xfrm>
        </p:spPr>
        <p:txBody>
          <a:bodyPr/>
          <a:lstStyle/>
          <a:p>
            <a:r>
              <a:rPr lang="en-AU" sz="4000" dirty="0" smtClean="0"/>
              <a:t>Time to Define</a:t>
            </a:r>
            <a:endParaRPr lang="en-AU" sz="4000" dirty="0"/>
          </a:p>
        </p:txBody>
      </p:sp>
    </p:spTree>
    <p:extLst>
      <p:ext uri="{BB962C8B-B14F-4D97-AF65-F5344CB8AC3E}">
        <p14:creationId xmlns:p14="http://schemas.microsoft.com/office/powerpoint/2010/main" val="33503678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AU" dirty="0" smtClean="0"/>
              <a:t>Increase the rigidity and specificity of the application process:</a:t>
            </a:r>
          </a:p>
          <a:p>
            <a:pPr lvl="1"/>
            <a:r>
              <a:rPr lang="en-AU" dirty="0" smtClean="0"/>
              <a:t>Tell the community what we mean by ‘new and innovative’</a:t>
            </a:r>
          </a:p>
          <a:p>
            <a:r>
              <a:rPr lang="en-AU" dirty="0" smtClean="0"/>
              <a:t>Be as flexible as possible with very little specification:</a:t>
            </a:r>
          </a:p>
          <a:p>
            <a:pPr lvl="1"/>
            <a:r>
              <a:rPr lang="en-AU" dirty="0" smtClean="0"/>
              <a:t>Interpret the Trust Deed on a case-by-case basis</a:t>
            </a:r>
            <a:endParaRPr lang="en-AU" dirty="0"/>
          </a:p>
        </p:txBody>
      </p:sp>
      <p:sp>
        <p:nvSpPr>
          <p:cNvPr id="2" name="Title 1"/>
          <p:cNvSpPr>
            <a:spLocks noGrp="1"/>
          </p:cNvSpPr>
          <p:nvPr>
            <p:ph type="title"/>
          </p:nvPr>
        </p:nvSpPr>
        <p:spPr>
          <a:xfrm>
            <a:off x="3429000" y="116632"/>
            <a:ext cx="5328592" cy="432048"/>
          </a:xfrm>
        </p:spPr>
        <p:txBody>
          <a:bodyPr/>
          <a:lstStyle/>
          <a:p>
            <a:r>
              <a:rPr lang="en-AU" sz="4000" dirty="0" smtClean="0"/>
              <a:t>Possible solutions</a:t>
            </a:r>
            <a:endParaRPr lang="en-AU" sz="4000" dirty="0"/>
          </a:p>
        </p:txBody>
      </p:sp>
    </p:spTree>
    <p:extLst>
      <p:ext uri="{BB962C8B-B14F-4D97-AF65-F5344CB8AC3E}">
        <p14:creationId xmlns:p14="http://schemas.microsoft.com/office/powerpoint/2010/main" val="3861084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AU" dirty="0" smtClean="0"/>
              <a:t>Our applicants:</a:t>
            </a:r>
          </a:p>
          <a:p>
            <a:r>
              <a:rPr lang="en-AU" dirty="0" smtClean="0"/>
              <a:t>Wide range of organisations and individuals</a:t>
            </a:r>
          </a:p>
          <a:p>
            <a:r>
              <a:rPr lang="en-AU" dirty="0" smtClean="0"/>
              <a:t>Wide range of needs and competence</a:t>
            </a:r>
          </a:p>
          <a:p>
            <a:r>
              <a:rPr lang="en-AU" dirty="0" smtClean="0"/>
              <a:t>Wide range of audiences and clients</a:t>
            </a:r>
          </a:p>
          <a:p>
            <a:r>
              <a:rPr lang="en-AU" dirty="0" smtClean="0"/>
              <a:t>Technological solutions must suit the capacity, knowledge, budget, and purpose</a:t>
            </a:r>
            <a:endParaRPr lang="en-AU" dirty="0"/>
          </a:p>
        </p:txBody>
      </p:sp>
      <p:sp>
        <p:nvSpPr>
          <p:cNvPr id="2" name="Title 1"/>
          <p:cNvSpPr>
            <a:spLocks noGrp="1"/>
          </p:cNvSpPr>
          <p:nvPr>
            <p:ph type="title"/>
          </p:nvPr>
        </p:nvSpPr>
        <p:spPr>
          <a:xfrm>
            <a:off x="3429000" y="116632"/>
            <a:ext cx="5328592" cy="432048"/>
          </a:xfrm>
        </p:spPr>
        <p:txBody>
          <a:bodyPr/>
          <a:lstStyle/>
          <a:p>
            <a:r>
              <a:rPr lang="en-AU" sz="4000" dirty="0" smtClean="0"/>
              <a:t>Considerations</a:t>
            </a:r>
            <a:endParaRPr lang="en-AU" sz="4000" dirty="0"/>
          </a:p>
        </p:txBody>
      </p:sp>
    </p:spTree>
    <p:extLst>
      <p:ext uri="{BB962C8B-B14F-4D97-AF65-F5344CB8AC3E}">
        <p14:creationId xmlns:p14="http://schemas.microsoft.com/office/powerpoint/2010/main" val="26834600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AU" dirty="0" smtClean="0"/>
              <a:t>Is there a shared understanding of the meaning of ‘innovation’?</a:t>
            </a:r>
          </a:p>
          <a:p>
            <a:r>
              <a:rPr lang="en-AU" dirty="0" smtClean="0"/>
              <a:t>Should ‘innovation’ be restricted by a specific and rigid definition or set of criteria?</a:t>
            </a:r>
          </a:p>
          <a:p>
            <a:pPr lvl="1"/>
            <a:r>
              <a:rPr lang="en-AU" dirty="0" smtClean="0"/>
              <a:t>Can it be?</a:t>
            </a:r>
          </a:p>
          <a:p>
            <a:r>
              <a:rPr lang="en-AU" dirty="0" smtClean="0"/>
              <a:t>What do we want to achieve as a Charitable Trust?</a:t>
            </a:r>
            <a:endParaRPr lang="en-AU" dirty="0"/>
          </a:p>
        </p:txBody>
      </p:sp>
      <p:sp>
        <p:nvSpPr>
          <p:cNvPr id="2" name="Title 1"/>
          <p:cNvSpPr>
            <a:spLocks noGrp="1"/>
          </p:cNvSpPr>
          <p:nvPr>
            <p:ph type="title"/>
          </p:nvPr>
        </p:nvSpPr>
        <p:spPr>
          <a:xfrm>
            <a:off x="3429000" y="116632"/>
            <a:ext cx="5328592" cy="432048"/>
          </a:xfrm>
        </p:spPr>
        <p:txBody>
          <a:bodyPr/>
          <a:lstStyle/>
          <a:p>
            <a:r>
              <a:rPr lang="en-AU" sz="4000" dirty="0" smtClean="0"/>
              <a:t>Considerations</a:t>
            </a:r>
            <a:endParaRPr lang="en-AU" sz="4000" dirty="0"/>
          </a:p>
        </p:txBody>
      </p:sp>
    </p:spTree>
    <p:extLst>
      <p:ext uri="{BB962C8B-B14F-4D97-AF65-F5344CB8AC3E}">
        <p14:creationId xmlns:p14="http://schemas.microsoft.com/office/powerpoint/2010/main" val="27440373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AU" dirty="0" smtClean="0"/>
              <a:t>That flexibility is an essential characteristic to enable successful interpretation of innovative ideas</a:t>
            </a:r>
          </a:p>
          <a:p>
            <a:r>
              <a:rPr lang="en-AU" dirty="0" smtClean="0"/>
              <a:t>That innovation must be judged contextually</a:t>
            </a:r>
          </a:p>
          <a:p>
            <a:pPr lvl="1"/>
            <a:r>
              <a:rPr lang="en-AU" dirty="0" smtClean="0"/>
              <a:t>It is just as innovative to engage disadvantaged, unemployed people with low levels of education in online training as it is to provide 3D simulations for driver training to school students</a:t>
            </a:r>
            <a:endParaRPr lang="en-AU" dirty="0"/>
          </a:p>
          <a:p>
            <a:r>
              <a:rPr lang="en-AU" dirty="0" smtClean="0"/>
              <a:t>That rigid judgements on ‘what is innovative’ can create an elite and exclusive set of successful applicants</a:t>
            </a:r>
            <a:endParaRPr lang="en-AU" dirty="0"/>
          </a:p>
        </p:txBody>
      </p:sp>
      <p:sp>
        <p:nvSpPr>
          <p:cNvPr id="2" name="Title 1"/>
          <p:cNvSpPr>
            <a:spLocks noGrp="1"/>
          </p:cNvSpPr>
          <p:nvPr>
            <p:ph type="title"/>
          </p:nvPr>
        </p:nvSpPr>
        <p:spPr>
          <a:xfrm>
            <a:off x="3429000" y="116632"/>
            <a:ext cx="5328592" cy="432048"/>
          </a:xfrm>
        </p:spPr>
        <p:txBody>
          <a:bodyPr/>
          <a:lstStyle/>
          <a:p>
            <a:r>
              <a:rPr lang="en-AU" sz="4000" dirty="0" smtClean="0"/>
              <a:t>Outcomes</a:t>
            </a:r>
            <a:endParaRPr lang="en-AU" sz="4000" dirty="0"/>
          </a:p>
        </p:txBody>
      </p:sp>
    </p:spTree>
    <p:extLst>
      <p:ext uri="{BB962C8B-B14F-4D97-AF65-F5344CB8AC3E}">
        <p14:creationId xmlns:p14="http://schemas.microsoft.com/office/powerpoint/2010/main" val="46785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AU" dirty="0" smtClean="0"/>
              <a:t>The Trustees agreed that while their processes must be transparent, a rigid definition of what innovation looks like is counterproductive.</a:t>
            </a:r>
          </a:p>
          <a:p>
            <a:r>
              <a:rPr lang="en-AU" dirty="0" smtClean="0"/>
              <a:t>Focusing on the technological aspects when considering innovation is only part of the story</a:t>
            </a:r>
          </a:p>
          <a:p>
            <a:r>
              <a:rPr lang="en-AU" dirty="0" smtClean="0"/>
              <a:t>Understanding the context of the innovative practice and celebrating the applicant’s own understanding of their audience and the ways in which technology can support them ‘in innovative ways’ actually leads to more innovation.</a:t>
            </a:r>
            <a:endParaRPr lang="en-AU" dirty="0"/>
          </a:p>
        </p:txBody>
      </p:sp>
      <p:sp>
        <p:nvSpPr>
          <p:cNvPr id="2" name="Title 1"/>
          <p:cNvSpPr>
            <a:spLocks noGrp="1"/>
          </p:cNvSpPr>
          <p:nvPr>
            <p:ph type="title"/>
          </p:nvPr>
        </p:nvSpPr>
        <p:spPr>
          <a:xfrm>
            <a:off x="3429000" y="44624"/>
            <a:ext cx="5328592" cy="432048"/>
          </a:xfrm>
        </p:spPr>
        <p:txBody>
          <a:bodyPr/>
          <a:lstStyle/>
          <a:p>
            <a:r>
              <a:rPr lang="en-AU" sz="4000" dirty="0" smtClean="0"/>
              <a:t>Conclusion</a:t>
            </a:r>
            <a:endParaRPr lang="en-AU" sz="4000" dirty="0"/>
          </a:p>
        </p:txBody>
      </p:sp>
    </p:spTree>
    <p:extLst>
      <p:ext uri="{BB962C8B-B14F-4D97-AF65-F5344CB8AC3E}">
        <p14:creationId xmlns:p14="http://schemas.microsoft.com/office/powerpoint/2010/main" val="2343227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23071"/>
            <a:ext cx="7772400" cy="1470025"/>
          </a:xfrm>
        </p:spPr>
        <p:txBody>
          <a:bodyPr/>
          <a:lstStyle/>
          <a:p>
            <a:r>
              <a:rPr lang="en-AU" dirty="0" smtClean="0">
                <a:solidFill>
                  <a:schemeClr val="bg1">
                    <a:lumMod val="95000"/>
                  </a:schemeClr>
                </a:solidFill>
              </a:rPr>
              <a:t>Thank You</a:t>
            </a:r>
            <a:endParaRPr lang="en-AU" dirty="0">
              <a:solidFill>
                <a:schemeClr val="bg1">
                  <a:lumMod val="95000"/>
                </a:schemeClr>
              </a:solidFill>
            </a:endParaRPr>
          </a:p>
        </p:txBody>
      </p:sp>
    </p:spTree>
    <p:extLst>
      <p:ext uri="{BB962C8B-B14F-4D97-AF65-F5344CB8AC3E}">
        <p14:creationId xmlns:p14="http://schemas.microsoft.com/office/powerpoint/2010/main" val="39961492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0" y="116632"/>
            <a:ext cx="5328592" cy="432048"/>
          </a:xfrm>
        </p:spPr>
        <p:txBody>
          <a:bodyPr/>
          <a:lstStyle/>
          <a:p>
            <a:r>
              <a:rPr lang="en-AU" sz="4000" dirty="0" smtClean="0"/>
              <a:t>The Telematics Trust</a:t>
            </a:r>
            <a:endParaRPr lang="en-AU" sz="4000" dirty="0"/>
          </a:p>
        </p:txBody>
      </p:sp>
      <p:sp>
        <p:nvSpPr>
          <p:cNvPr id="6" name="TextBox 5"/>
          <p:cNvSpPr txBox="1"/>
          <p:nvPr/>
        </p:nvSpPr>
        <p:spPr>
          <a:xfrm>
            <a:off x="966795" y="1484784"/>
            <a:ext cx="6768752" cy="1200329"/>
          </a:xfrm>
          <a:prstGeom prst="rect">
            <a:avLst/>
          </a:prstGeom>
          <a:noFill/>
        </p:spPr>
        <p:txBody>
          <a:bodyPr wrap="square" rtlCol="0">
            <a:spAutoFit/>
          </a:bodyPr>
          <a:lstStyle/>
          <a:p>
            <a:r>
              <a:rPr lang="en-AU" sz="2400" dirty="0" smtClean="0"/>
              <a:t>$3 Million Dollars in 1985 – now a corpus of $9.5m</a:t>
            </a:r>
          </a:p>
          <a:p>
            <a:r>
              <a:rPr lang="en-AU" sz="2400" dirty="0" smtClean="0"/>
              <a:t>Have funded more than $9m in grants over that period</a:t>
            </a:r>
            <a:endParaRPr lang="en-AU" sz="2400" dirty="0"/>
          </a:p>
        </p:txBody>
      </p:sp>
      <p:sp>
        <p:nvSpPr>
          <p:cNvPr id="7" name="Rectangle 6"/>
          <p:cNvSpPr/>
          <p:nvPr/>
        </p:nvSpPr>
        <p:spPr>
          <a:xfrm>
            <a:off x="179512" y="2924944"/>
            <a:ext cx="8784976" cy="2677656"/>
          </a:xfrm>
          <a:prstGeom prst="rect">
            <a:avLst/>
          </a:prstGeom>
        </p:spPr>
        <p:txBody>
          <a:bodyPr wrap="square">
            <a:spAutoFit/>
          </a:bodyPr>
          <a:lstStyle/>
          <a:p>
            <a:r>
              <a:rPr lang="en-AU" sz="2400" dirty="0"/>
              <a:t>The key objective of the Telematics Trust is to financially support </a:t>
            </a:r>
            <a:r>
              <a:rPr lang="en-AU" sz="2400" b="1" dirty="0">
                <a:solidFill>
                  <a:schemeClr val="accent6">
                    <a:lumMod val="75000"/>
                  </a:schemeClr>
                </a:solidFill>
              </a:rPr>
              <a:t>innovative and educational information and communication technology initiatives </a:t>
            </a:r>
            <a:r>
              <a:rPr lang="en-AU" sz="2400" dirty="0"/>
              <a:t>within Victoria, for the </a:t>
            </a:r>
            <a:r>
              <a:rPr lang="en-AU" sz="2400" b="1" dirty="0">
                <a:solidFill>
                  <a:schemeClr val="accent6">
                    <a:lumMod val="75000"/>
                  </a:schemeClr>
                </a:solidFill>
              </a:rPr>
              <a:t>social, economic and cultural wellbeing</a:t>
            </a:r>
            <a:r>
              <a:rPr lang="en-AU" sz="2400" dirty="0"/>
              <a:t> of Victorians. </a:t>
            </a:r>
            <a:endParaRPr lang="en-AU" sz="2400" dirty="0" smtClean="0"/>
          </a:p>
          <a:p>
            <a:endParaRPr lang="en-AU" sz="2400" dirty="0"/>
          </a:p>
          <a:p>
            <a:r>
              <a:rPr lang="en-AU" sz="2400" dirty="0" smtClean="0"/>
              <a:t>Telematics </a:t>
            </a:r>
            <a:r>
              <a:rPr lang="en-AU" sz="2400" dirty="0"/>
              <a:t>is the delivery of information via a combination of computers and wireless technologies </a:t>
            </a:r>
          </a:p>
        </p:txBody>
      </p:sp>
      <p:sp>
        <p:nvSpPr>
          <p:cNvPr id="3" name="TextBox 2"/>
          <p:cNvSpPr txBox="1"/>
          <p:nvPr/>
        </p:nvSpPr>
        <p:spPr>
          <a:xfrm>
            <a:off x="966795" y="5864210"/>
            <a:ext cx="7200800" cy="523220"/>
          </a:xfrm>
          <a:prstGeom prst="rect">
            <a:avLst/>
          </a:prstGeom>
          <a:noFill/>
        </p:spPr>
        <p:txBody>
          <a:bodyPr wrap="square" rtlCol="0">
            <a:spAutoFit/>
          </a:bodyPr>
          <a:lstStyle/>
          <a:p>
            <a:r>
              <a:rPr lang="en-AU" sz="2800" dirty="0">
                <a:hlinkClick r:id="rId2"/>
              </a:rPr>
              <a:t>http://www.telematics.org.au/</a:t>
            </a:r>
            <a:endParaRPr lang="en-AU" sz="2800" dirty="0"/>
          </a:p>
        </p:txBody>
      </p:sp>
    </p:spTree>
    <p:extLst>
      <p:ext uri="{BB962C8B-B14F-4D97-AF65-F5344CB8AC3E}">
        <p14:creationId xmlns:p14="http://schemas.microsoft.com/office/powerpoint/2010/main" val="24368225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620688"/>
            <a:ext cx="6012160" cy="57044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01144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152400"/>
            <a:ext cx="6981825" cy="6705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817307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9775" y="219075"/>
            <a:ext cx="5124450" cy="6419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260339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0750" y="-27384"/>
            <a:ext cx="4613498" cy="67264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174986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AU" dirty="0" smtClean="0"/>
              <a:t>2003 – Development of Web 2.0 portals</a:t>
            </a:r>
          </a:p>
          <a:p>
            <a:r>
              <a:rPr lang="en-AU" dirty="0" smtClean="0"/>
              <a:t>2004 – CD materials and web development</a:t>
            </a:r>
          </a:p>
          <a:p>
            <a:r>
              <a:rPr lang="en-AU" dirty="0" smtClean="0"/>
              <a:t>2005 – CD ROM materials, web development and podcasts</a:t>
            </a:r>
          </a:p>
          <a:p>
            <a:r>
              <a:rPr lang="en-AU" dirty="0" smtClean="0"/>
              <a:t>2009 - </a:t>
            </a:r>
            <a:r>
              <a:rPr lang="en-AU" dirty="0"/>
              <a:t>Mobile phone technologies and interactive static displays started </a:t>
            </a:r>
            <a:r>
              <a:rPr lang="en-AU" dirty="0" smtClean="0"/>
              <a:t>emerging</a:t>
            </a:r>
          </a:p>
          <a:p>
            <a:r>
              <a:rPr lang="en-AU" dirty="0" smtClean="0"/>
              <a:t>2011 – Apps and eLearning</a:t>
            </a:r>
          </a:p>
          <a:p>
            <a:r>
              <a:rPr lang="en-AU" b="1" dirty="0" smtClean="0">
                <a:solidFill>
                  <a:schemeClr val="accent6">
                    <a:lumMod val="75000"/>
                  </a:schemeClr>
                </a:solidFill>
              </a:rPr>
              <a:t>How innovative are these projects?</a:t>
            </a:r>
            <a:endParaRPr lang="en-AU" b="1" dirty="0">
              <a:solidFill>
                <a:schemeClr val="accent6">
                  <a:lumMod val="75000"/>
                </a:schemeClr>
              </a:solidFill>
            </a:endParaRPr>
          </a:p>
        </p:txBody>
      </p:sp>
      <p:sp>
        <p:nvSpPr>
          <p:cNvPr id="2" name="Title 1"/>
          <p:cNvSpPr>
            <a:spLocks noGrp="1"/>
          </p:cNvSpPr>
          <p:nvPr>
            <p:ph type="title"/>
          </p:nvPr>
        </p:nvSpPr>
        <p:spPr/>
        <p:txBody>
          <a:bodyPr>
            <a:normAutofit fontScale="90000"/>
          </a:bodyPr>
          <a:lstStyle/>
          <a:p>
            <a:r>
              <a:rPr lang="en-AU" dirty="0" smtClean="0"/>
              <a:t>Some examples of innovation - technological</a:t>
            </a:r>
            <a:endParaRPr lang="en-AU" dirty="0"/>
          </a:p>
        </p:txBody>
      </p:sp>
    </p:spTree>
    <p:extLst>
      <p:ext uri="{BB962C8B-B14F-4D97-AF65-F5344CB8AC3E}">
        <p14:creationId xmlns:p14="http://schemas.microsoft.com/office/powerpoint/2010/main" val="42482471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AU" dirty="0" smtClean="0"/>
              <a:t>2003:</a:t>
            </a:r>
          </a:p>
          <a:p>
            <a:r>
              <a:rPr lang="en-AU" dirty="0"/>
              <a:t>A grant of $25,000 to develop a self directed interactive web based education package </a:t>
            </a:r>
            <a:r>
              <a:rPr lang="en-AU" dirty="0" smtClean="0"/>
              <a:t>to support </a:t>
            </a:r>
            <a:r>
              <a:rPr lang="en-AU" dirty="0"/>
              <a:t>infection control practitioners, particularly those based in rural Victoria, in activities </a:t>
            </a:r>
            <a:r>
              <a:rPr lang="en-AU" dirty="0" smtClean="0"/>
              <a:t>to reduce </a:t>
            </a:r>
            <a:r>
              <a:rPr lang="en-AU" dirty="0"/>
              <a:t>hospital acquired </a:t>
            </a:r>
            <a:r>
              <a:rPr lang="en-AU" dirty="0" smtClean="0"/>
              <a:t>infections</a:t>
            </a:r>
          </a:p>
          <a:p>
            <a:pPr marL="0" indent="0">
              <a:buNone/>
            </a:pPr>
            <a:endParaRPr lang="en-AU" dirty="0" smtClean="0"/>
          </a:p>
        </p:txBody>
      </p:sp>
      <p:sp>
        <p:nvSpPr>
          <p:cNvPr id="2" name="Title 1"/>
          <p:cNvSpPr>
            <a:spLocks noGrp="1"/>
          </p:cNvSpPr>
          <p:nvPr>
            <p:ph type="title"/>
          </p:nvPr>
        </p:nvSpPr>
        <p:spPr>
          <a:xfrm>
            <a:off x="3429000" y="-27384"/>
            <a:ext cx="5328592" cy="432048"/>
          </a:xfrm>
        </p:spPr>
        <p:txBody>
          <a:bodyPr>
            <a:noAutofit/>
          </a:bodyPr>
          <a:lstStyle/>
          <a:p>
            <a:r>
              <a:rPr lang="en-AU" sz="2800" dirty="0" smtClean="0"/>
              <a:t>Some examples of innovation – content and audience</a:t>
            </a:r>
            <a:endParaRPr lang="en-AU" sz="2800" dirty="0"/>
          </a:p>
        </p:txBody>
      </p:sp>
    </p:spTree>
    <p:extLst>
      <p:ext uri="{BB962C8B-B14F-4D97-AF65-F5344CB8AC3E}">
        <p14:creationId xmlns:p14="http://schemas.microsoft.com/office/powerpoint/2010/main" val="28481641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196752"/>
            <a:ext cx="8424936" cy="5328592"/>
          </a:xfrm>
        </p:spPr>
        <p:txBody>
          <a:bodyPr>
            <a:noAutofit/>
          </a:bodyPr>
          <a:lstStyle/>
          <a:p>
            <a:r>
              <a:rPr lang="en-AU" sz="2400" smtClean="0"/>
              <a:t>2003:</a:t>
            </a:r>
          </a:p>
          <a:p>
            <a:r>
              <a:rPr lang="en-AU" sz="2400" smtClean="0"/>
              <a:t>A </a:t>
            </a:r>
            <a:r>
              <a:rPr lang="en-AU" sz="2400" dirty="0"/>
              <a:t>grant of $22,800 in support of a customisable web environment (portal) for children with chronic illness. The web environment affords Victorian students in hospital an opportunity to build and customize a personal web site. </a:t>
            </a:r>
            <a:endParaRPr lang="en-AU" sz="2400" dirty="0" smtClean="0"/>
          </a:p>
          <a:p>
            <a:pPr lvl="1"/>
            <a:r>
              <a:rPr lang="en-AU" sz="2400" dirty="0" smtClean="0"/>
              <a:t>Accessible </a:t>
            </a:r>
            <a:r>
              <a:rPr lang="en-AU" sz="2400" dirty="0"/>
              <a:t>from the hospital bed, the home and school of origin and will allow students to configure and display their own content. </a:t>
            </a:r>
            <a:endParaRPr lang="en-AU" sz="2400" dirty="0" smtClean="0"/>
          </a:p>
          <a:p>
            <a:pPr lvl="1"/>
            <a:r>
              <a:rPr lang="en-AU" sz="2400" dirty="0" smtClean="0"/>
              <a:t>chat </a:t>
            </a:r>
            <a:r>
              <a:rPr lang="en-AU" sz="2400" dirty="0"/>
              <a:t>rooms, email, videoconferencing, personal pictures, a web diary (blog) as well as a wide variety of online content. </a:t>
            </a:r>
            <a:endParaRPr lang="en-AU" sz="2400" dirty="0" smtClean="0"/>
          </a:p>
          <a:p>
            <a:r>
              <a:rPr lang="en-AU" sz="2400" dirty="0" smtClean="0"/>
              <a:t>Young </a:t>
            </a:r>
            <a:r>
              <a:rPr lang="en-AU" sz="2400" dirty="0"/>
              <a:t>people in hospital are </a:t>
            </a:r>
            <a:r>
              <a:rPr lang="en-AU" sz="2400" b="1" dirty="0">
                <a:solidFill>
                  <a:schemeClr val="accent6">
                    <a:lumMod val="75000"/>
                  </a:schemeClr>
                </a:solidFill>
              </a:rPr>
              <a:t>significantly disempowered </a:t>
            </a:r>
            <a:r>
              <a:rPr lang="en-AU" sz="2400" dirty="0"/>
              <a:t>in most aspects of their </a:t>
            </a:r>
            <a:r>
              <a:rPr lang="en-AU" sz="2400" dirty="0" smtClean="0"/>
              <a:t>treatment and </a:t>
            </a:r>
            <a:r>
              <a:rPr lang="en-AU" sz="2400" b="1" dirty="0" smtClean="0">
                <a:solidFill>
                  <a:schemeClr val="accent6">
                    <a:lumMod val="75000"/>
                  </a:schemeClr>
                </a:solidFill>
              </a:rPr>
              <a:t>disconnected</a:t>
            </a:r>
            <a:r>
              <a:rPr lang="en-AU" sz="2400" dirty="0" smtClean="0"/>
              <a:t> </a:t>
            </a:r>
            <a:r>
              <a:rPr lang="en-AU" sz="2400" dirty="0"/>
              <a:t>from school and </a:t>
            </a:r>
            <a:r>
              <a:rPr lang="en-AU" sz="2400" dirty="0" smtClean="0"/>
              <a:t>friends</a:t>
            </a:r>
            <a:endParaRPr lang="en-AU" sz="2400" dirty="0"/>
          </a:p>
        </p:txBody>
      </p:sp>
      <p:sp>
        <p:nvSpPr>
          <p:cNvPr id="4" name="Title 1"/>
          <p:cNvSpPr>
            <a:spLocks noGrp="1"/>
          </p:cNvSpPr>
          <p:nvPr>
            <p:ph type="title"/>
          </p:nvPr>
        </p:nvSpPr>
        <p:spPr>
          <a:xfrm>
            <a:off x="3429000" y="-27384"/>
            <a:ext cx="5328592" cy="432048"/>
          </a:xfrm>
        </p:spPr>
        <p:txBody>
          <a:bodyPr>
            <a:noAutofit/>
          </a:bodyPr>
          <a:lstStyle/>
          <a:p>
            <a:r>
              <a:rPr lang="en-AU" sz="2800" dirty="0" smtClean="0"/>
              <a:t>Some examples of innovation – content and audience</a:t>
            </a:r>
            <a:endParaRPr lang="en-AU" sz="2800" dirty="0"/>
          </a:p>
        </p:txBody>
      </p:sp>
    </p:spTree>
    <p:extLst>
      <p:ext uri="{BB962C8B-B14F-4D97-AF65-F5344CB8AC3E}">
        <p14:creationId xmlns:p14="http://schemas.microsoft.com/office/powerpoint/2010/main" val="4150067093"/>
      </p:ext>
    </p:extLst>
  </p:cSld>
  <p:clrMapOvr>
    <a:masterClrMapping/>
  </p:clrMapOvr>
  <p:timing>
    <p:tnLst>
      <p:par>
        <p:cTn id="1" dur="indefinite" restart="never" nodeType="tmRoot"/>
      </p:par>
    </p:tnLst>
  </p:timing>
</p:sld>
</file>

<file path=ppt/theme/theme1.xml><?xml version="1.0" encoding="utf-8"?>
<a:theme xmlns:a="http://schemas.openxmlformats.org/drawingml/2006/main" name="MGSE_powerpoint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190</TotalTime>
  <Words>858</Words>
  <Application>Microsoft Office PowerPoint</Application>
  <PresentationFormat>On-screen Show (4:3)</PresentationFormat>
  <Paragraphs>74</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MGSE_powerpoint_template</vt:lpstr>
      <vt:lpstr>Recognising, Celebrating and Defining Innovation: The Telematics Charitable Trust’s Approach to Grant Allocation</vt:lpstr>
      <vt:lpstr>The Telematics Trust</vt:lpstr>
      <vt:lpstr>PowerPoint Presentation</vt:lpstr>
      <vt:lpstr>PowerPoint Presentation</vt:lpstr>
      <vt:lpstr>PowerPoint Presentation</vt:lpstr>
      <vt:lpstr>PowerPoint Presentation</vt:lpstr>
      <vt:lpstr>Some examples of innovation - technological</vt:lpstr>
      <vt:lpstr>Some examples of innovation – content and audience</vt:lpstr>
      <vt:lpstr>Some examples of innovation – content and audience</vt:lpstr>
      <vt:lpstr>Some examples of innovation – content and audience</vt:lpstr>
      <vt:lpstr>Some examples of innovation – content and audience</vt:lpstr>
      <vt:lpstr>The list goes on and on…</vt:lpstr>
      <vt:lpstr>Time to Define</vt:lpstr>
      <vt:lpstr>Possible solutions</vt:lpstr>
      <vt:lpstr>Considerations</vt:lpstr>
      <vt:lpstr>Considerations</vt:lpstr>
      <vt:lpstr>Outcomes</vt:lpstr>
      <vt:lpstr>Conclusion</vt:lpstr>
      <vt:lpstr>Thank You</vt:lpstr>
    </vt:vector>
  </TitlesOfParts>
  <Company>The University of Melbourne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Nicholas Reynolds</dc:creator>
  <cp:lastModifiedBy>Nicholas Reynolds</cp:lastModifiedBy>
  <cp:revision>17</cp:revision>
  <dcterms:created xsi:type="dcterms:W3CDTF">2015-07-02T13:20:43Z</dcterms:created>
  <dcterms:modified xsi:type="dcterms:W3CDTF">2015-07-03T07:56:23Z</dcterms:modified>
</cp:coreProperties>
</file>