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59" r:id="rId3"/>
    <p:sldId id="278" r:id="rId4"/>
    <p:sldId id="268" r:id="rId5"/>
    <p:sldId id="270" r:id="rId6"/>
    <p:sldId id="280" r:id="rId7"/>
    <p:sldId id="281" r:id="rId8"/>
    <p:sldId id="282" r:id="rId9"/>
    <p:sldId id="283" r:id="rId10"/>
    <p:sldId id="269" r:id="rId11"/>
    <p:sldId id="272" r:id="rId12"/>
    <p:sldId id="273" r:id="rId13"/>
    <p:sldId id="274" r:id="rId14"/>
    <p:sldId id="279" r:id="rId15"/>
    <p:sldId id="284" r:id="rId16"/>
    <p:sldId id="285" r:id="rId17"/>
    <p:sldId id="276" r:id="rId18"/>
    <p:sldId id="26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121B"/>
    <a:srgbClr val="666666"/>
    <a:srgbClr val="D52B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2" autoAdjust="0"/>
    <p:restoredTop sz="79751" autoAdjust="0"/>
  </p:normalViewPr>
  <p:slideViewPr>
    <p:cSldViewPr>
      <p:cViewPr varScale="1">
        <p:scale>
          <a:sx n="74" d="100"/>
          <a:sy n="74" d="100"/>
        </p:scale>
        <p:origin x="-1260" y="-90"/>
      </p:cViewPr>
      <p:guideLst>
        <p:guide orient="horz" pos="2160"/>
        <p:guide pos="6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2CDB6F-9360-4AC5-A1A4-B746F8B27D7E}" type="datetimeFigureOut">
              <a:rPr lang="en-GB" smtClean="0"/>
              <a:pPr/>
              <a:t>30/06/2015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C8AF62-0413-459D-A055-9BD345497D1F}" type="slidenum">
              <a:rPr lang="en-GB" smtClean="0"/>
              <a:pPr/>
              <a:t>‹#›</a:t>
            </a:fld>
            <a:endParaRPr lang="en-GB"/>
          </a:p>
        </p:txBody>
      </p:sp>
    </p:spTree>
    <p:extLst>
      <p:ext uri="{BB962C8B-B14F-4D97-AF65-F5344CB8AC3E}">
        <p14:creationId xmlns:p14="http://schemas.microsoft.com/office/powerpoint/2010/main" val="3773165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eaLnBrk="1" hangingPunct="1"/>
            <a:r>
              <a:rPr lang="en-US" sz="1200" b="1" kern="1200" dirty="0" smtClean="0">
                <a:solidFill>
                  <a:schemeClr val="tx1"/>
                </a:solidFill>
                <a:latin typeface="Lucida Grande" pitchFamily="80" charset="0"/>
                <a:ea typeface="ＭＳ Ｐゴシック" charset="-128"/>
                <a:cs typeface="+mn-cs"/>
              </a:rPr>
              <a:t>LANCASTER UNIVERSITY POWERPOINT TEMPLATES</a:t>
            </a:r>
          </a:p>
          <a:p>
            <a:pPr eaLnBrk="1" hangingPunct="1"/>
            <a:r>
              <a:rPr lang="en-US" sz="1200" kern="1200" baseline="0" dirty="0" smtClean="0">
                <a:solidFill>
                  <a:schemeClr val="tx1"/>
                </a:solidFill>
                <a:latin typeface="Lucida Grande" pitchFamily="80" charset="0"/>
                <a:ea typeface="ＭＳ Ｐゴシック" charset="-128"/>
                <a:cs typeface="+mn-cs"/>
              </a:rPr>
              <a:t>These PowerPoint templates are for use by all University staff. Please see below for further information regarding the use of these templates. Should you have any further queries, please contact the marketing team via webmaster@lancaster.ac.uk</a:t>
            </a:r>
          </a:p>
          <a:p>
            <a:pPr eaLnBrk="1" hangingPunct="1"/>
            <a:endParaRPr lang="en-US" sz="1200" kern="1200" dirty="0" smtClean="0">
              <a:solidFill>
                <a:srgbClr val="731F43"/>
              </a:solidFill>
              <a:latin typeface="Lucida Grande" pitchFamily="80" charset="0"/>
              <a:ea typeface="ＭＳ Ｐゴシック" charset="-128"/>
              <a:cs typeface="+mn-cs"/>
            </a:endParaRPr>
          </a:p>
          <a:p>
            <a:pPr eaLnBrk="1" hangingPunct="1"/>
            <a:r>
              <a:rPr lang="en-US" sz="1200" b="1" kern="1200" dirty="0" smtClean="0">
                <a:solidFill>
                  <a:srgbClr val="731F43"/>
                </a:solidFill>
                <a:latin typeface="Lucida Grande" pitchFamily="80" charset="0"/>
                <a:ea typeface="ＭＳ Ｐゴシック" charset="-128"/>
                <a:cs typeface="+mn-cs"/>
              </a:rPr>
              <a:t>Template slide 3: Insert a new slide</a:t>
            </a:r>
          </a:p>
          <a:p>
            <a:pPr eaLnBrk="1" hangingPunct="1"/>
            <a:r>
              <a:rPr lang="en-US" sz="1200" kern="1200" dirty="0" smtClean="0">
                <a:solidFill>
                  <a:srgbClr val="731F43"/>
                </a:solidFill>
                <a:latin typeface="Lucida Grande" pitchFamily="80" charset="0"/>
                <a:ea typeface="ＭＳ Ｐゴシック" charset="-128"/>
                <a:cs typeface="+mn-cs"/>
              </a:rPr>
              <a:t>If you need to insert a new slide, from </a:t>
            </a:r>
            <a:r>
              <a:rPr lang="en-US" sz="1200" kern="1200" baseline="0" dirty="0" smtClean="0">
                <a:solidFill>
                  <a:srgbClr val="666666"/>
                </a:solidFill>
                <a:latin typeface="Lucida Grande" pitchFamily="80" charset="0"/>
                <a:ea typeface="ＭＳ Ｐゴシック" charset="-128"/>
                <a:cs typeface="+mn-cs"/>
              </a:rPr>
              <a:t>the ‘home’ toolbar, click on ‘new slide’ and select from the templates the style you require from the dropdown box.</a:t>
            </a:r>
            <a:endParaRPr lang="en-US" sz="1200" kern="1200" dirty="0" smtClean="0">
              <a:solidFill>
                <a:srgbClr val="731F43"/>
              </a:solidFill>
              <a:latin typeface="Lucida Grande" pitchFamily="80" charset="0"/>
              <a:ea typeface="ＭＳ Ｐゴシック" charset="-128"/>
              <a:cs typeface="+mn-cs"/>
            </a:endParaRPr>
          </a:p>
          <a:p>
            <a:pPr eaLnBrk="1" hangingPunct="1"/>
            <a:endParaRPr lang="en-US" sz="1200" kern="1200" dirty="0" smtClean="0">
              <a:solidFill>
                <a:srgbClr val="731F43"/>
              </a:solidFill>
              <a:latin typeface="Lucida Grande" pitchFamily="80" charset="0"/>
              <a:ea typeface="ＭＳ Ｐゴシック" charset="-128"/>
              <a:cs typeface="+mn-cs"/>
            </a:endParaRPr>
          </a:p>
          <a:p>
            <a:pPr eaLnBrk="1" hangingPunct="1"/>
            <a:r>
              <a:rPr lang="en-US" sz="1200" b="1" kern="1200" dirty="0" smtClean="0">
                <a:solidFill>
                  <a:srgbClr val="731F43"/>
                </a:solidFill>
                <a:latin typeface="Lucida Grande" pitchFamily="80" charset="0"/>
                <a:ea typeface="ＭＳ Ｐゴシック" charset="-128"/>
                <a:cs typeface="+mn-cs"/>
              </a:rPr>
              <a:t>Template slide 4: </a:t>
            </a:r>
            <a:r>
              <a:rPr lang="en-US" sz="1200" b="1" kern="1200" baseline="0" dirty="0" smtClean="0">
                <a:solidFill>
                  <a:schemeClr val="tx1"/>
                </a:solidFill>
                <a:latin typeface="Lucida Grande" pitchFamily="80" charset="0"/>
                <a:ea typeface="ＭＳ Ｐゴシック" charset="-128"/>
                <a:cs typeface="+mn-cs"/>
              </a:rPr>
              <a:t>Typing new text and copying text from another document</a:t>
            </a:r>
          </a:p>
          <a:p>
            <a:pPr eaLnBrk="1" hangingPunct="1"/>
            <a:r>
              <a:rPr lang="en-US" sz="1200" kern="1200" baseline="0" dirty="0" smtClean="0">
                <a:solidFill>
                  <a:schemeClr val="tx1"/>
                </a:solidFill>
                <a:latin typeface="Lucida Grande" pitchFamily="80" charset="0"/>
                <a:ea typeface="ＭＳ Ｐゴシック" charset="-128"/>
                <a:cs typeface="+mn-cs"/>
              </a:rPr>
              <a:t>New text</a:t>
            </a:r>
            <a:r>
              <a:rPr lang="en-US" sz="1200" kern="1200" dirty="0" smtClean="0">
                <a:solidFill>
                  <a:schemeClr val="tx1"/>
                </a:solidFill>
                <a:latin typeface="Lucida Grande" pitchFamily="80" charset="0"/>
                <a:ea typeface="ＭＳ Ｐゴシック" charset="-128"/>
                <a:cs typeface="+mn-cs"/>
              </a:rPr>
              <a:t> should be typed over the</a:t>
            </a:r>
            <a:r>
              <a:rPr lang="en-US" sz="1200" kern="1200" baseline="0" dirty="0" smtClean="0">
                <a:solidFill>
                  <a:schemeClr val="tx1"/>
                </a:solidFill>
                <a:latin typeface="Lucida Grande" pitchFamily="80" charset="0"/>
                <a:ea typeface="ＭＳ Ｐゴシック" charset="-128"/>
                <a:cs typeface="+mn-cs"/>
              </a:rPr>
              <a:t> text </a:t>
            </a:r>
            <a:r>
              <a:rPr lang="en-US" sz="1200" kern="1200" dirty="0" smtClean="0">
                <a:solidFill>
                  <a:schemeClr val="tx1"/>
                </a:solidFill>
                <a:latin typeface="Lucida Grande" pitchFamily="80" charset="0"/>
                <a:ea typeface="ＭＳ Ｐゴシック" charset="-128"/>
                <a:cs typeface="+mn-cs"/>
              </a:rPr>
              <a:t>in the appropriate template. Copy and pasting text from another document will result in changing the style of the typography and layout. This is unavoidable as it is part of the Microsoft</a:t>
            </a:r>
            <a:r>
              <a:rPr lang="en-US" sz="1200" kern="1200" baseline="0" dirty="0" smtClean="0">
                <a:solidFill>
                  <a:schemeClr val="tx1"/>
                </a:solidFill>
                <a:latin typeface="Lucida Grande" pitchFamily="80" charset="0"/>
                <a:ea typeface="ＭＳ Ｐゴシック" charset="-128"/>
                <a:cs typeface="+mn-cs"/>
              </a:rPr>
              <a:t> software</a:t>
            </a:r>
            <a:r>
              <a:rPr lang="en-US" sz="1200" kern="1200" dirty="0" smtClean="0">
                <a:solidFill>
                  <a:schemeClr val="tx1"/>
                </a:solidFill>
                <a:latin typeface="Lucida Grande" pitchFamily="80" charset="0"/>
                <a:ea typeface="ＭＳ Ｐゴシック" charset="-128"/>
                <a:cs typeface="+mn-cs"/>
              </a:rPr>
              <a:t>. We</a:t>
            </a:r>
            <a:r>
              <a:rPr lang="en-US" sz="1200" kern="1200" baseline="0" dirty="0" smtClean="0">
                <a:solidFill>
                  <a:schemeClr val="tx1"/>
                </a:solidFill>
                <a:latin typeface="Lucida Grande" pitchFamily="80" charset="0"/>
                <a:ea typeface="ＭＳ Ｐゴシック" charset="-128"/>
                <a:cs typeface="+mn-cs"/>
              </a:rPr>
              <a:t> appreciate that in sometimes you will need to copy text from another document into this template. Once you have pasted the existing text into the template, you will need to change the formatting so that they typefaces, sizes, </a:t>
            </a:r>
            <a:r>
              <a:rPr lang="en-US" sz="1200" kern="1200" baseline="0" dirty="0" err="1" smtClean="0">
                <a:solidFill>
                  <a:schemeClr val="tx1"/>
                </a:solidFill>
                <a:latin typeface="Lucida Grande" pitchFamily="80" charset="0"/>
                <a:ea typeface="ＭＳ Ｐゴシック" charset="-128"/>
                <a:cs typeface="+mn-cs"/>
              </a:rPr>
              <a:t>colour</a:t>
            </a:r>
            <a:r>
              <a:rPr lang="en-US" sz="1200" kern="1200" baseline="0" dirty="0" smtClean="0">
                <a:solidFill>
                  <a:schemeClr val="tx1"/>
                </a:solidFill>
                <a:latin typeface="Lucida Grande" pitchFamily="80" charset="0"/>
                <a:ea typeface="ＭＳ Ｐゴシック" charset="-128"/>
                <a:cs typeface="+mn-cs"/>
              </a:rPr>
              <a:t>, line spacing and alignment are consistent with the rest of the template.</a:t>
            </a:r>
            <a:endParaRPr lang="en-US" sz="1200" kern="1200" dirty="0" smtClean="0">
              <a:solidFill>
                <a:schemeClr val="tx1"/>
              </a:solidFill>
              <a:latin typeface="Lucida Grande" pitchFamily="80" charset="0"/>
              <a:ea typeface="ＭＳ Ｐゴシック" charset="-128"/>
              <a:cs typeface="+mn-cs"/>
            </a:endParaRPr>
          </a:p>
          <a:p>
            <a:pPr eaLnBrk="1" hangingPunct="1"/>
            <a:endParaRPr lang="en-US" sz="1200" kern="1200" dirty="0" smtClean="0">
              <a:solidFill>
                <a:srgbClr val="731F43"/>
              </a:solidFill>
              <a:latin typeface="Lucida Grande" pitchFamily="80" charset="0"/>
              <a:ea typeface="ＭＳ Ｐゴシック" charset="-128"/>
              <a:cs typeface="+mn-cs"/>
            </a:endParaRPr>
          </a:p>
          <a:p>
            <a:pPr eaLnBrk="1" hangingPunct="1"/>
            <a:r>
              <a:rPr lang="en-US" sz="1200" b="1" kern="1200" dirty="0" smtClean="0">
                <a:solidFill>
                  <a:srgbClr val="731F43"/>
                </a:solidFill>
                <a:latin typeface="Lucida Grande" pitchFamily="80" charset="0"/>
                <a:ea typeface="ＭＳ Ｐゴシック" charset="-128"/>
                <a:cs typeface="+mn-cs"/>
              </a:rPr>
              <a:t>Template slide 5: Inserting images</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baseline="0" dirty="0" smtClean="0">
                <a:solidFill>
                  <a:srgbClr val="666666"/>
                </a:solidFill>
                <a:latin typeface="Calibri" pitchFamily="80" charset="0"/>
              </a:rPr>
              <a:t>There are three choices of templates with images already inserted. Please use the template with the relevant image size and positioning. </a:t>
            </a:r>
            <a:r>
              <a:rPr lang="en-US" sz="1200" kern="1200" dirty="0" smtClean="0">
                <a:solidFill>
                  <a:srgbClr val="731F43"/>
                </a:solidFill>
                <a:latin typeface="Lucida Grande" pitchFamily="80" charset="0"/>
                <a:ea typeface="ＭＳ Ｐゴシック" charset="-128"/>
                <a:cs typeface="+mn-cs"/>
              </a:rPr>
              <a:t>To</a:t>
            </a:r>
            <a:r>
              <a:rPr lang="en-US" sz="1200" kern="1200" baseline="0" dirty="0" smtClean="0">
                <a:solidFill>
                  <a:srgbClr val="731F43"/>
                </a:solidFill>
                <a:latin typeface="Lucida Grande" pitchFamily="80" charset="0"/>
                <a:ea typeface="ＭＳ Ｐゴシック" charset="-128"/>
                <a:cs typeface="+mn-cs"/>
              </a:rPr>
              <a:t> insert an i</a:t>
            </a:r>
            <a:r>
              <a:rPr lang="en-US" sz="1200" kern="1200" dirty="0" smtClean="0">
                <a:solidFill>
                  <a:srgbClr val="731F43"/>
                </a:solidFill>
                <a:latin typeface="Lucida Grande" pitchFamily="80" charset="0"/>
                <a:ea typeface="ＭＳ Ｐゴシック" charset="-128"/>
                <a:cs typeface="+mn-cs"/>
              </a:rPr>
              <a:t>mage,</a:t>
            </a:r>
            <a:r>
              <a:rPr lang="en-US" sz="1200" kern="1200" baseline="0" dirty="0" smtClean="0">
                <a:solidFill>
                  <a:srgbClr val="731F43"/>
                </a:solidFill>
                <a:latin typeface="Lucida Grande" pitchFamily="80" charset="0"/>
                <a:ea typeface="ＭＳ Ｐゴシック" charset="-128"/>
                <a:cs typeface="+mn-cs"/>
              </a:rPr>
              <a:t> please go to ‘insert’ then ‘picture’ and find your image, highlight it and ‘insert’. Resize the image and position as per the example template.</a:t>
            </a:r>
            <a:endParaRPr lang="en-US" sz="1200" kern="1200" dirty="0" smtClean="0">
              <a:solidFill>
                <a:srgbClr val="731F43"/>
              </a:solidFill>
              <a:latin typeface="Lucida Grande" pitchFamily="80" charset="0"/>
              <a:ea typeface="ＭＳ Ｐゴシック" charset="-128"/>
              <a:cs typeface="+mn-cs"/>
            </a:endParaRPr>
          </a:p>
          <a:p>
            <a:pPr eaLnBrk="1" hangingPunct="1"/>
            <a:endParaRPr lang="en-US" sz="1200" kern="1200" dirty="0" smtClean="0">
              <a:solidFill>
                <a:srgbClr val="731F43"/>
              </a:solidFill>
              <a:latin typeface="Lucida Grande" pitchFamily="80" charset="0"/>
              <a:ea typeface="ＭＳ Ｐゴシック" charset="-128"/>
              <a:cs typeface="+mn-cs"/>
            </a:endParaRPr>
          </a:p>
          <a:p>
            <a:pPr eaLnBrk="1" hangingPunct="1"/>
            <a:r>
              <a:rPr lang="en-US" sz="1200" b="1" kern="1200" dirty="0" smtClean="0">
                <a:solidFill>
                  <a:srgbClr val="731F43"/>
                </a:solidFill>
                <a:latin typeface="Lucida Grande" pitchFamily="80" charset="0"/>
                <a:ea typeface="ＭＳ Ｐゴシック" charset="-128"/>
                <a:cs typeface="+mn-cs"/>
              </a:rPr>
              <a:t>Template slide 6: </a:t>
            </a:r>
            <a:r>
              <a:rPr lang="en-GB" sz="1200" b="1" kern="1200" dirty="0" smtClean="0">
                <a:solidFill>
                  <a:schemeClr val="tx1"/>
                </a:solidFill>
                <a:latin typeface="Lucida Grande" pitchFamily="80" charset="0"/>
                <a:ea typeface="ＭＳ Ｐゴシック" charset="-128"/>
                <a:cs typeface="+mn-cs"/>
              </a:rPr>
              <a:t>Text boxes</a:t>
            </a:r>
          </a:p>
          <a:p>
            <a:pPr eaLnBrk="1" hangingPunct="1"/>
            <a:r>
              <a:rPr lang="en-GB" sz="1200" kern="1200" dirty="0" smtClean="0">
                <a:solidFill>
                  <a:schemeClr val="tx1"/>
                </a:solidFill>
                <a:latin typeface="Lucida Grande" pitchFamily="80" charset="0"/>
                <a:ea typeface="ＭＳ Ｐゴシック" charset="-128"/>
                <a:cs typeface="+mn-cs"/>
              </a:rPr>
              <a:t>If</a:t>
            </a:r>
            <a:r>
              <a:rPr lang="en-GB" sz="1200" kern="1200" baseline="0" dirty="0" smtClean="0">
                <a:solidFill>
                  <a:schemeClr val="tx1"/>
                </a:solidFill>
                <a:latin typeface="Lucida Grande" pitchFamily="80" charset="0"/>
                <a:ea typeface="ＭＳ Ｐゴシック" charset="-128"/>
                <a:cs typeface="+mn-cs"/>
              </a:rPr>
              <a:t> a text box is deleted, either insert a new slide (using the appropriate template) or go to another slide and copy a text box. To select a text box for copying, please click on the outer edge of the text box so that the line goes solid (not dashed). Right click your mouse and select ‘copy’, then go back and ‘paste’ it into the slide where the text box is missing which should paste into the correct position on the slide.</a:t>
            </a:r>
          </a:p>
          <a:p>
            <a:pPr eaLnBrk="1" hangingPunct="1"/>
            <a:endParaRPr lang="en-US" sz="1200" kern="1200" dirty="0" smtClean="0">
              <a:solidFill>
                <a:srgbClr val="731F43"/>
              </a:solidFill>
              <a:latin typeface="Lucida Grande" pitchFamily="80" charset="0"/>
              <a:ea typeface="ＭＳ Ｐゴシック" charset="-128"/>
              <a:cs typeface="+mn-cs"/>
            </a:endParaRPr>
          </a:p>
          <a:p>
            <a:pPr eaLnBrk="1" hangingPunct="1"/>
            <a:r>
              <a:rPr lang="en-US" sz="1200" b="1" kern="1200" dirty="0" smtClean="0">
                <a:solidFill>
                  <a:srgbClr val="731F43"/>
                </a:solidFill>
                <a:latin typeface="Lucida Grande" pitchFamily="80" charset="0"/>
                <a:ea typeface="ＭＳ Ｐゴシック" charset="-128"/>
                <a:cs typeface="+mn-cs"/>
              </a:rPr>
              <a:t>Template slide 7: Other information</a:t>
            </a:r>
          </a:p>
          <a:p>
            <a:pPr eaLnBrk="1" hangingPunct="1"/>
            <a:endParaRPr lang="en-US" sz="1200" kern="1200" dirty="0" smtClean="0">
              <a:solidFill>
                <a:srgbClr val="731F43"/>
              </a:solidFill>
              <a:latin typeface="Lucida Grande" pitchFamily="80" charset="0"/>
              <a:ea typeface="ＭＳ Ｐゴシック" charset="-128"/>
              <a:cs typeface="+mn-cs"/>
            </a:endParaRPr>
          </a:p>
          <a:p>
            <a:pPr eaLnBrk="1" hangingPunct="1"/>
            <a:r>
              <a:rPr lang="en-GB" sz="1200" b="1" kern="1200" dirty="0" smtClean="0">
                <a:solidFill>
                  <a:schemeClr val="tx1"/>
                </a:solidFill>
                <a:latin typeface="Lucida Grande" pitchFamily="80" charset="0"/>
                <a:ea typeface="ＭＳ Ｐゴシック" charset="-128"/>
                <a:cs typeface="+mn-cs"/>
              </a:rPr>
              <a:t>Typefaces, sizes</a:t>
            </a:r>
            <a:r>
              <a:rPr lang="en-GB" sz="1200" b="1" kern="1200" baseline="0" dirty="0" smtClean="0">
                <a:solidFill>
                  <a:schemeClr val="tx1"/>
                </a:solidFill>
                <a:latin typeface="Lucida Grande" pitchFamily="80" charset="0"/>
                <a:ea typeface="ＭＳ Ｐゴシック" charset="-128"/>
                <a:cs typeface="+mn-cs"/>
              </a:rPr>
              <a:t> and colours</a:t>
            </a:r>
            <a:r>
              <a:rPr lang="en-GB" sz="1200" kern="1200" dirty="0" smtClean="0">
                <a:solidFill>
                  <a:schemeClr val="tx1"/>
                </a:solidFill>
                <a:latin typeface="Lucida Grande" pitchFamily="80" charset="0"/>
                <a:ea typeface="ＭＳ Ｐゴシック" charset="-128"/>
                <a:cs typeface="+mn-cs"/>
              </a:rPr>
              <a:t/>
            </a:r>
            <a:br>
              <a:rPr lang="en-GB" sz="1200" kern="1200" dirty="0" smtClean="0">
                <a:solidFill>
                  <a:schemeClr val="tx1"/>
                </a:solidFill>
                <a:latin typeface="Lucida Grande" pitchFamily="80" charset="0"/>
                <a:ea typeface="ＭＳ Ｐゴシック" charset="-128"/>
                <a:cs typeface="+mn-cs"/>
              </a:rPr>
            </a:br>
            <a:r>
              <a:rPr lang="en-GB" sz="1200" kern="1200" dirty="0" smtClean="0">
                <a:solidFill>
                  <a:schemeClr val="tx1"/>
                </a:solidFill>
                <a:latin typeface="Lucida Grande" pitchFamily="80" charset="0"/>
                <a:ea typeface="ＭＳ Ｐゴシック" charset="-128"/>
                <a:cs typeface="+mn-cs"/>
              </a:rPr>
              <a:t>All copy is Calibri.</a:t>
            </a:r>
          </a:p>
          <a:p>
            <a:pPr eaLnBrk="1" hangingPunct="1"/>
            <a:endParaRPr lang="en-GB" sz="1200" kern="1200" dirty="0" smtClean="0">
              <a:solidFill>
                <a:schemeClr val="tx1"/>
              </a:solidFill>
              <a:latin typeface="Lucida Grande" pitchFamily="80" charset="0"/>
              <a:ea typeface="ＭＳ Ｐゴシック" charset="-128"/>
              <a:cs typeface="+mn-cs"/>
            </a:endParaRPr>
          </a:p>
          <a:p>
            <a:pPr eaLnBrk="1" hangingPunct="1"/>
            <a:r>
              <a:rPr lang="en-GB" sz="1200" kern="1200" dirty="0" smtClean="0">
                <a:solidFill>
                  <a:schemeClr val="tx1"/>
                </a:solidFill>
                <a:latin typeface="Lucida Grande" pitchFamily="80" charset="0"/>
                <a:ea typeface="ＭＳ Ｐゴシック" charset="-128"/>
                <a:cs typeface="+mn-cs"/>
              </a:rPr>
              <a:t>Slide</a:t>
            </a:r>
            <a:r>
              <a:rPr lang="en-GB" sz="1200" kern="1200" baseline="0" dirty="0" smtClean="0">
                <a:solidFill>
                  <a:schemeClr val="tx1"/>
                </a:solidFill>
                <a:latin typeface="Lucida Grande" pitchFamily="80" charset="0"/>
                <a:ea typeface="ＭＳ Ｐゴシック" charset="-128"/>
                <a:cs typeface="+mn-cs"/>
              </a:rPr>
              <a:t> title</a:t>
            </a:r>
            <a:r>
              <a:rPr lang="en-GB" sz="1200" kern="1200" dirty="0" smtClean="0">
                <a:solidFill>
                  <a:schemeClr val="tx1"/>
                </a:solidFill>
                <a:latin typeface="Lucida Grande" pitchFamily="80" charset="0"/>
                <a:ea typeface="ＭＳ Ｐゴシック" charset="-128"/>
                <a:cs typeface="+mn-cs"/>
              </a:rPr>
              <a:t> copy throughout:</a:t>
            </a:r>
          </a:p>
          <a:p>
            <a:pPr eaLnBrk="1" hangingPunct="1"/>
            <a:r>
              <a:rPr lang="en-GB" sz="1200" i="1" kern="1200" dirty="0" smtClean="0">
                <a:solidFill>
                  <a:schemeClr val="tx1"/>
                </a:solidFill>
                <a:latin typeface="Lucida Grande" pitchFamily="80" charset="0"/>
                <a:ea typeface="ＭＳ Ｐゴシック" charset="-128"/>
                <a:cs typeface="+mn-cs"/>
              </a:rPr>
              <a:t>Size:  </a:t>
            </a:r>
            <a:r>
              <a:rPr lang="en-GB" sz="1200" i="0" kern="1200" dirty="0" smtClean="0">
                <a:solidFill>
                  <a:schemeClr val="tx1"/>
                </a:solidFill>
                <a:latin typeface="Lucida Grande" pitchFamily="80" charset="0"/>
                <a:ea typeface="ＭＳ Ｐゴシック" charset="-128"/>
                <a:cs typeface="+mn-cs"/>
              </a:rPr>
              <a:t>36 point</a:t>
            </a:r>
            <a:endParaRPr lang="en-GB" sz="1200" kern="1200" dirty="0" smtClean="0">
              <a:solidFill>
                <a:schemeClr val="tx1"/>
              </a:solidFill>
              <a:latin typeface="Lucida Grande" pitchFamily="80" charset="0"/>
              <a:ea typeface="ＭＳ Ｐゴシック" charset="-128"/>
              <a:cs typeface="+mn-cs"/>
            </a:endParaRPr>
          </a:p>
          <a:p>
            <a:pPr eaLnBrk="1" hangingPunct="1"/>
            <a:r>
              <a:rPr lang="en-GB" sz="1200" i="1" kern="1200" dirty="0" smtClean="0">
                <a:solidFill>
                  <a:schemeClr val="tx1"/>
                </a:solidFill>
                <a:latin typeface="Lucida Grande" pitchFamily="80" charset="0"/>
                <a:ea typeface="ＭＳ Ｐゴシック" charset="-128"/>
                <a:cs typeface="+mn-cs"/>
              </a:rPr>
              <a:t>Colour Lancaster University red:  </a:t>
            </a:r>
            <a:r>
              <a:rPr lang="en-GB" sz="1200" kern="1200" dirty="0" smtClean="0">
                <a:solidFill>
                  <a:schemeClr val="tx1"/>
                </a:solidFill>
                <a:latin typeface="Lucida Grande" pitchFamily="80" charset="0"/>
                <a:ea typeface="ＭＳ Ｐゴシック" charset="-128"/>
                <a:cs typeface="+mn-cs"/>
              </a:rPr>
              <a:t>(RGB) R: 181 G: 18 B: 27 (recent</a:t>
            </a:r>
            <a:r>
              <a:rPr lang="en-GB" sz="1200" kern="1200" baseline="0" dirty="0" smtClean="0">
                <a:solidFill>
                  <a:schemeClr val="tx1"/>
                </a:solidFill>
                <a:latin typeface="Lucida Grande" pitchFamily="80" charset="0"/>
                <a:ea typeface="ＭＳ Ｐゴシック" charset="-128"/>
                <a:cs typeface="+mn-cs"/>
              </a:rPr>
              <a:t> colours on PowerPoint)</a:t>
            </a:r>
            <a:r>
              <a:rPr lang="en-GB" sz="1200" kern="1200" dirty="0" smtClean="0">
                <a:solidFill>
                  <a:schemeClr val="tx1"/>
                </a:solidFill>
                <a:latin typeface="Lucida Grande" pitchFamily="80" charset="0"/>
                <a:ea typeface="ＭＳ Ｐゴシック" charset="-128"/>
                <a:cs typeface="+mn-cs"/>
              </a:rPr>
              <a:t/>
            </a:r>
            <a:br>
              <a:rPr lang="en-GB" sz="1200" kern="1200" dirty="0" smtClean="0">
                <a:solidFill>
                  <a:schemeClr val="tx1"/>
                </a:solidFill>
                <a:latin typeface="Lucida Grande" pitchFamily="80" charset="0"/>
                <a:ea typeface="ＭＳ Ｐゴシック" charset="-128"/>
                <a:cs typeface="+mn-cs"/>
              </a:rPr>
            </a:br>
            <a:r>
              <a:rPr lang="en-GB" sz="1200" kern="1200" dirty="0" smtClean="0">
                <a:solidFill>
                  <a:schemeClr val="tx1"/>
                </a:solidFill>
                <a:latin typeface="Lucida Grande" pitchFamily="80" charset="0"/>
                <a:ea typeface="ＭＳ Ｐゴシック" charset="-128"/>
                <a:cs typeface="+mn-cs"/>
              </a:rPr>
              <a:t/>
            </a:r>
            <a:br>
              <a:rPr lang="en-GB" sz="1200" kern="1200" dirty="0" smtClean="0">
                <a:solidFill>
                  <a:schemeClr val="tx1"/>
                </a:solidFill>
                <a:latin typeface="Lucida Grande" pitchFamily="80" charset="0"/>
                <a:ea typeface="ＭＳ Ｐゴシック" charset="-128"/>
                <a:cs typeface="+mn-cs"/>
              </a:rPr>
            </a:br>
            <a:r>
              <a:rPr lang="en-GB" sz="1200" kern="1200" dirty="0" smtClean="0">
                <a:solidFill>
                  <a:schemeClr val="tx1"/>
                </a:solidFill>
                <a:latin typeface="Lucida Grande" pitchFamily="80" charset="0"/>
                <a:ea typeface="ＭＳ Ｐゴシック" charset="-128"/>
                <a:cs typeface="+mn-cs"/>
              </a:rPr>
              <a:t>Small copy on first and last slide:</a:t>
            </a:r>
            <a:br>
              <a:rPr lang="en-GB" sz="1200" kern="1200" dirty="0" smtClean="0">
                <a:solidFill>
                  <a:schemeClr val="tx1"/>
                </a:solidFill>
                <a:latin typeface="Lucida Grande" pitchFamily="80" charset="0"/>
                <a:ea typeface="ＭＳ Ｐゴシック" charset="-128"/>
                <a:cs typeface="+mn-cs"/>
              </a:rPr>
            </a:br>
            <a:r>
              <a:rPr lang="en-GB" sz="1200" i="1" kern="1200" dirty="0" smtClean="0">
                <a:solidFill>
                  <a:schemeClr val="tx1"/>
                </a:solidFill>
                <a:latin typeface="Lucida Grande" pitchFamily="80" charset="0"/>
                <a:ea typeface="ＭＳ Ｐゴシック" charset="-128"/>
                <a:cs typeface="+mn-cs"/>
              </a:rPr>
              <a:t>Size:  </a:t>
            </a:r>
            <a:r>
              <a:rPr lang="en-GB" sz="1200" kern="1200" dirty="0" smtClean="0">
                <a:solidFill>
                  <a:schemeClr val="tx1"/>
                </a:solidFill>
                <a:latin typeface="Lucida Grande" pitchFamily="80" charset="0"/>
                <a:ea typeface="ＭＳ Ｐゴシック" charset="-128"/>
                <a:cs typeface="+mn-cs"/>
              </a:rPr>
              <a:t>16 point</a:t>
            </a:r>
            <a:br>
              <a:rPr lang="en-GB" sz="1200" kern="1200" dirty="0" smtClean="0">
                <a:solidFill>
                  <a:schemeClr val="tx1"/>
                </a:solidFill>
                <a:latin typeface="Lucida Grande" pitchFamily="80" charset="0"/>
                <a:ea typeface="ＭＳ Ｐゴシック" charset="-128"/>
                <a:cs typeface="+mn-cs"/>
              </a:rPr>
            </a:br>
            <a:r>
              <a:rPr lang="en-GB" sz="1200" i="1" kern="1200" dirty="0" smtClean="0">
                <a:solidFill>
                  <a:schemeClr val="tx1"/>
                </a:solidFill>
                <a:latin typeface="Lucida Grande" pitchFamily="80" charset="0"/>
                <a:ea typeface="ＭＳ Ｐゴシック" charset="-128"/>
                <a:cs typeface="+mn-cs"/>
              </a:rPr>
              <a:t>Colour</a:t>
            </a:r>
            <a:r>
              <a:rPr lang="en-GB" sz="1200" i="1" kern="1200" baseline="0" dirty="0" smtClean="0">
                <a:solidFill>
                  <a:schemeClr val="tx1"/>
                </a:solidFill>
                <a:latin typeface="Lucida Grande" pitchFamily="80" charset="0"/>
                <a:ea typeface="ＭＳ Ｐゴシック" charset="-128"/>
                <a:cs typeface="+mn-cs"/>
              </a:rPr>
              <a:t> </a:t>
            </a:r>
            <a:r>
              <a:rPr lang="en-GB" sz="1200" i="1" kern="1200" dirty="0" smtClean="0">
                <a:solidFill>
                  <a:schemeClr val="tx1"/>
                </a:solidFill>
                <a:latin typeface="Lucida Grande" pitchFamily="80" charset="0"/>
                <a:ea typeface="ＭＳ Ｐゴシック" charset="-128"/>
                <a:cs typeface="+mn-cs"/>
              </a:rPr>
              <a:t>grey:  </a:t>
            </a:r>
            <a:r>
              <a:rPr lang="en-GB" sz="1200" kern="1200" dirty="0" smtClean="0">
                <a:solidFill>
                  <a:schemeClr val="tx1"/>
                </a:solidFill>
                <a:latin typeface="Lucida Grande" pitchFamily="80" charset="0"/>
                <a:ea typeface="ＭＳ Ｐゴシック" charset="-128"/>
                <a:cs typeface="+mn-cs"/>
              </a:rPr>
              <a:t>(RGB) R: 102 G: 102 B: 102 (recent</a:t>
            </a:r>
            <a:r>
              <a:rPr lang="en-GB" sz="1200" kern="1200" baseline="0" dirty="0" smtClean="0">
                <a:solidFill>
                  <a:schemeClr val="tx1"/>
                </a:solidFill>
                <a:latin typeface="Lucida Grande" pitchFamily="80" charset="0"/>
                <a:ea typeface="ＭＳ Ｐゴシック" charset="-128"/>
                <a:cs typeface="+mn-cs"/>
              </a:rPr>
              <a:t> colours on PowerPoint)</a:t>
            </a:r>
            <a:r>
              <a:rPr lang="en-GB" sz="1200" kern="1200" dirty="0" smtClean="0">
                <a:solidFill>
                  <a:schemeClr val="tx1"/>
                </a:solidFill>
                <a:latin typeface="Lucida Grande" pitchFamily="80" charset="0"/>
                <a:ea typeface="ＭＳ Ｐゴシック" charset="-128"/>
                <a:cs typeface="+mn-cs"/>
              </a:rPr>
              <a:t/>
            </a:r>
            <a:br>
              <a:rPr lang="en-GB" sz="1200" kern="1200" dirty="0" smtClean="0">
                <a:solidFill>
                  <a:schemeClr val="tx1"/>
                </a:solidFill>
                <a:latin typeface="Lucida Grande" pitchFamily="80" charset="0"/>
                <a:ea typeface="ＭＳ Ｐゴシック" charset="-128"/>
                <a:cs typeface="+mn-cs"/>
              </a:rPr>
            </a:br>
            <a:endParaRPr lang="en-GB" sz="1200" kern="1200" dirty="0" smtClean="0">
              <a:solidFill>
                <a:schemeClr val="tx1"/>
              </a:solidFill>
              <a:latin typeface="Lucida Grande" pitchFamily="80" charset="0"/>
              <a:ea typeface="ＭＳ Ｐゴシック" charset="-128"/>
              <a:cs typeface="+mn-cs"/>
            </a:endParaRPr>
          </a:p>
          <a:p>
            <a:pPr eaLnBrk="1" hangingPunct="1"/>
            <a:r>
              <a:rPr lang="en-GB" sz="1200" kern="1200" dirty="0" smtClean="0">
                <a:solidFill>
                  <a:schemeClr val="tx1"/>
                </a:solidFill>
                <a:latin typeface="Lucida Grande" pitchFamily="80" charset="0"/>
                <a:ea typeface="ＭＳ Ｐゴシック" charset="-128"/>
                <a:cs typeface="+mn-cs"/>
              </a:rPr>
              <a:t>Sub-heading</a:t>
            </a:r>
            <a:r>
              <a:rPr lang="en-GB" sz="1200" kern="1200" baseline="0" dirty="0" smtClean="0">
                <a:solidFill>
                  <a:schemeClr val="tx1"/>
                </a:solidFill>
                <a:latin typeface="Lucida Grande" pitchFamily="80" charset="0"/>
                <a:ea typeface="ＭＳ Ｐゴシック" charset="-128"/>
                <a:cs typeface="+mn-cs"/>
              </a:rPr>
              <a:t>s</a:t>
            </a:r>
            <a:r>
              <a:rPr lang="en-GB" sz="1200" kern="1200" dirty="0" smtClean="0">
                <a:solidFill>
                  <a:schemeClr val="tx1"/>
                </a:solidFill>
                <a:latin typeface="Lucida Grande" pitchFamily="80" charset="0"/>
                <a:ea typeface="ＭＳ Ｐゴシック" charset="-128"/>
                <a:cs typeface="+mn-cs"/>
              </a:rPr>
              <a:t>:</a:t>
            </a:r>
            <a:br>
              <a:rPr lang="en-GB" sz="1200" kern="1200" dirty="0" smtClean="0">
                <a:solidFill>
                  <a:schemeClr val="tx1"/>
                </a:solidFill>
                <a:latin typeface="Lucida Grande" pitchFamily="80" charset="0"/>
                <a:ea typeface="ＭＳ Ｐゴシック" charset="-128"/>
                <a:cs typeface="+mn-cs"/>
              </a:rPr>
            </a:br>
            <a:r>
              <a:rPr lang="en-GB" sz="1200" i="1" kern="1200" dirty="0" smtClean="0">
                <a:solidFill>
                  <a:schemeClr val="tx1"/>
                </a:solidFill>
                <a:latin typeface="Lucida Grande" pitchFamily="80" charset="0"/>
                <a:ea typeface="ＭＳ Ｐゴシック" charset="-128"/>
                <a:cs typeface="+mn-cs"/>
              </a:rPr>
              <a:t>Size:  </a:t>
            </a:r>
            <a:r>
              <a:rPr lang="en-GB" sz="1200" i="0" kern="1200" dirty="0" smtClean="0">
                <a:solidFill>
                  <a:schemeClr val="tx1"/>
                </a:solidFill>
                <a:latin typeface="Lucida Grande" pitchFamily="80" charset="0"/>
                <a:ea typeface="ＭＳ Ｐゴシック" charset="-128"/>
                <a:cs typeface="+mn-cs"/>
              </a:rPr>
              <a:t>24 point – italics</a:t>
            </a:r>
            <a:r>
              <a:rPr lang="en-GB" sz="1200" kern="1200" dirty="0" smtClean="0">
                <a:solidFill>
                  <a:schemeClr val="tx1"/>
                </a:solidFill>
                <a:latin typeface="Lucida Grande" pitchFamily="80" charset="0"/>
                <a:ea typeface="ＭＳ Ｐゴシック" charset="-128"/>
                <a:cs typeface="+mn-cs"/>
              </a:rPr>
              <a:t/>
            </a:r>
            <a:br>
              <a:rPr lang="en-GB" sz="1200" kern="1200" dirty="0" smtClean="0">
                <a:solidFill>
                  <a:schemeClr val="tx1"/>
                </a:solidFill>
                <a:latin typeface="Lucida Grande" pitchFamily="80" charset="0"/>
                <a:ea typeface="ＭＳ Ｐゴシック" charset="-128"/>
                <a:cs typeface="+mn-cs"/>
              </a:rPr>
            </a:br>
            <a:r>
              <a:rPr lang="en-GB" sz="1200" i="1" kern="1200" dirty="0" smtClean="0">
                <a:solidFill>
                  <a:schemeClr val="tx1"/>
                </a:solidFill>
                <a:latin typeface="Lucida Grande" pitchFamily="80" charset="0"/>
                <a:ea typeface="ＭＳ Ｐゴシック" charset="-128"/>
                <a:cs typeface="+mn-cs"/>
              </a:rPr>
              <a:t>Colour</a:t>
            </a:r>
            <a:r>
              <a:rPr lang="en-GB" sz="1200" i="1" kern="1200" baseline="0" dirty="0" smtClean="0">
                <a:solidFill>
                  <a:schemeClr val="tx1"/>
                </a:solidFill>
                <a:latin typeface="Lucida Grande" pitchFamily="80" charset="0"/>
                <a:ea typeface="ＭＳ Ｐゴシック" charset="-128"/>
                <a:cs typeface="+mn-cs"/>
              </a:rPr>
              <a:t> </a:t>
            </a:r>
            <a:r>
              <a:rPr lang="en-GB" sz="1200" i="1" kern="1200" dirty="0" smtClean="0">
                <a:solidFill>
                  <a:schemeClr val="tx1"/>
                </a:solidFill>
                <a:latin typeface="Lucida Grande" pitchFamily="80" charset="0"/>
                <a:ea typeface="ＭＳ Ｐゴシック" charset="-128"/>
                <a:cs typeface="+mn-cs"/>
              </a:rPr>
              <a:t>grey:  </a:t>
            </a:r>
            <a:r>
              <a:rPr lang="en-GB" sz="1200" kern="1200" dirty="0" smtClean="0">
                <a:solidFill>
                  <a:schemeClr val="tx1"/>
                </a:solidFill>
                <a:latin typeface="Lucida Grande" pitchFamily="80" charset="0"/>
                <a:ea typeface="ＭＳ Ｐゴシック" charset="-128"/>
                <a:cs typeface="+mn-cs"/>
              </a:rPr>
              <a:t>(RGB) R: 102 G: 102 B: 102 (recent</a:t>
            </a:r>
            <a:r>
              <a:rPr lang="en-GB" sz="1200" kern="1200" baseline="0" dirty="0" smtClean="0">
                <a:solidFill>
                  <a:schemeClr val="tx1"/>
                </a:solidFill>
                <a:latin typeface="Lucida Grande" pitchFamily="80" charset="0"/>
                <a:ea typeface="ＭＳ Ｐゴシック" charset="-128"/>
                <a:cs typeface="+mn-cs"/>
              </a:rPr>
              <a:t> colours on PowerPoint)</a:t>
            </a:r>
            <a:endParaRPr lang="en-GB" sz="1200" kern="1200" dirty="0" smtClean="0">
              <a:solidFill>
                <a:schemeClr val="tx1"/>
              </a:solidFill>
              <a:latin typeface="Lucida Grande" pitchFamily="80" charset="0"/>
              <a:ea typeface="ＭＳ Ｐゴシック" charset="-128"/>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latin typeface="Lucida Grande" pitchFamily="80" charset="0"/>
                <a:ea typeface="ＭＳ Ｐゴシック" charset="-128"/>
                <a:cs typeface="+mn-cs"/>
              </a:rPr>
              <a:t/>
            </a:r>
            <a:br>
              <a:rPr lang="en-GB" sz="1200" kern="1200" dirty="0" smtClean="0">
                <a:solidFill>
                  <a:schemeClr val="tx1"/>
                </a:solidFill>
                <a:latin typeface="Lucida Grande" pitchFamily="80" charset="0"/>
                <a:ea typeface="ＭＳ Ｐゴシック" charset="-128"/>
                <a:cs typeface="+mn-cs"/>
              </a:rPr>
            </a:br>
            <a:r>
              <a:rPr lang="en-GB" sz="1200" kern="1200" dirty="0" smtClean="0">
                <a:solidFill>
                  <a:schemeClr val="tx1"/>
                </a:solidFill>
                <a:latin typeface="Lucida Grande" pitchFamily="80" charset="0"/>
                <a:ea typeface="ＭＳ Ｐゴシック" charset="-128"/>
                <a:cs typeface="+mn-cs"/>
              </a:rPr>
              <a:t>Bullets copy and body copy:</a:t>
            </a:r>
            <a:br>
              <a:rPr lang="en-GB" sz="1200" kern="1200" dirty="0" smtClean="0">
                <a:solidFill>
                  <a:schemeClr val="tx1"/>
                </a:solidFill>
                <a:latin typeface="Lucida Grande" pitchFamily="80" charset="0"/>
                <a:ea typeface="ＭＳ Ｐゴシック" charset="-128"/>
                <a:cs typeface="+mn-cs"/>
              </a:rPr>
            </a:br>
            <a:r>
              <a:rPr lang="en-GB" sz="1200" i="1" kern="1200" dirty="0" smtClean="0">
                <a:solidFill>
                  <a:schemeClr val="tx1"/>
                </a:solidFill>
                <a:latin typeface="Lucida Grande" pitchFamily="80" charset="0"/>
                <a:ea typeface="ＭＳ Ｐゴシック" charset="-128"/>
                <a:cs typeface="+mn-cs"/>
              </a:rPr>
              <a:t>Size:</a:t>
            </a:r>
            <a:r>
              <a:rPr lang="en-GB" sz="1200" i="1" kern="1200" baseline="0" dirty="0" smtClean="0">
                <a:solidFill>
                  <a:schemeClr val="tx1"/>
                </a:solidFill>
                <a:latin typeface="Lucida Grande" pitchFamily="80" charset="0"/>
                <a:ea typeface="ＭＳ Ｐゴシック" charset="-128"/>
                <a:cs typeface="+mn-cs"/>
              </a:rPr>
              <a:t>  </a:t>
            </a:r>
            <a:r>
              <a:rPr lang="en-GB" sz="1200" kern="1200" dirty="0" smtClean="0">
                <a:solidFill>
                  <a:schemeClr val="tx1"/>
                </a:solidFill>
                <a:latin typeface="Lucida Grande" pitchFamily="80" charset="0"/>
                <a:ea typeface="ＭＳ Ｐゴシック" charset="-128"/>
                <a:cs typeface="+mn-cs"/>
              </a:rPr>
              <a:t>24 point</a:t>
            </a:r>
            <a:r>
              <a:rPr lang="en-GB" sz="1200" kern="1200" baseline="0" dirty="0" smtClean="0">
                <a:solidFill>
                  <a:schemeClr val="tx1"/>
                </a:solidFill>
                <a:latin typeface="Lucida Grande" pitchFamily="80" charset="0"/>
                <a:ea typeface="ＭＳ Ｐゴシック" charset="-128"/>
                <a:cs typeface="+mn-cs"/>
              </a:rPr>
              <a:t> </a:t>
            </a:r>
            <a:r>
              <a:rPr lang="en-GB" sz="1200" kern="1200" dirty="0" smtClean="0">
                <a:solidFill>
                  <a:schemeClr val="tx1"/>
                </a:solidFill>
                <a:latin typeface="Lucida Grande" pitchFamily="80" charset="0"/>
                <a:ea typeface="ＭＳ Ｐゴシック" charset="-128"/>
                <a:cs typeface="+mn-cs"/>
              </a:rPr>
              <a:t>(see below for a further option)</a:t>
            </a:r>
            <a:br>
              <a:rPr lang="en-GB" sz="1200" kern="1200" dirty="0" smtClean="0">
                <a:solidFill>
                  <a:schemeClr val="tx1"/>
                </a:solidFill>
                <a:latin typeface="Lucida Grande" pitchFamily="80" charset="0"/>
                <a:ea typeface="ＭＳ Ｐゴシック" charset="-128"/>
                <a:cs typeface="+mn-cs"/>
              </a:rPr>
            </a:br>
            <a:r>
              <a:rPr lang="en-GB" sz="1200" i="1" kern="1200" dirty="0" smtClean="0">
                <a:solidFill>
                  <a:schemeClr val="tx1"/>
                </a:solidFill>
                <a:latin typeface="Lucida Grande" pitchFamily="80" charset="0"/>
                <a:ea typeface="ＭＳ Ｐゴシック" charset="-128"/>
                <a:cs typeface="+mn-cs"/>
              </a:rPr>
              <a:t>Colour grey:  </a:t>
            </a:r>
            <a:r>
              <a:rPr lang="en-GB" sz="1200" kern="1200" dirty="0" smtClean="0">
                <a:solidFill>
                  <a:schemeClr val="tx1"/>
                </a:solidFill>
                <a:latin typeface="Lucida Grande" pitchFamily="80" charset="0"/>
                <a:ea typeface="ＭＳ Ｐゴシック" charset="-128"/>
                <a:cs typeface="+mn-cs"/>
              </a:rPr>
              <a:t>(RGB) R: 102 G: 102 B: 102 (recent</a:t>
            </a:r>
            <a:r>
              <a:rPr lang="en-GB" sz="1200" kern="1200" baseline="0" dirty="0" smtClean="0">
                <a:solidFill>
                  <a:schemeClr val="tx1"/>
                </a:solidFill>
                <a:latin typeface="Lucida Grande" pitchFamily="80" charset="0"/>
                <a:ea typeface="ＭＳ Ｐゴシック" charset="-128"/>
                <a:cs typeface="+mn-cs"/>
              </a:rPr>
              <a:t> colours on PowerPoint)</a:t>
            </a:r>
            <a:endParaRPr lang="en-GB" sz="1200" kern="1200" dirty="0" smtClean="0">
              <a:solidFill>
                <a:schemeClr val="tx1"/>
              </a:solidFill>
              <a:latin typeface="Lucida Grande" pitchFamily="80" charset="0"/>
              <a:ea typeface="ＭＳ Ｐゴシック" charset="-128"/>
              <a:cs typeface="+mn-cs"/>
            </a:endParaRPr>
          </a:p>
          <a:p>
            <a:pPr eaLnBrk="1" hangingPunct="1"/>
            <a:r>
              <a:rPr lang="en-GB" sz="1200" kern="1200" dirty="0" smtClean="0">
                <a:solidFill>
                  <a:schemeClr val="tx1"/>
                </a:solidFill>
                <a:latin typeface="Lucida Grande" pitchFamily="80" charset="0"/>
                <a:ea typeface="ＭＳ Ｐゴシック" charset="-128"/>
                <a:cs typeface="+mn-cs"/>
              </a:rPr>
              <a:t>It</a:t>
            </a:r>
            <a:r>
              <a:rPr lang="en-GB" sz="1200" kern="1200" baseline="0" dirty="0" smtClean="0">
                <a:solidFill>
                  <a:schemeClr val="tx1"/>
                </a:solidFill>
                <a:latin typeface="Lucida Grande" pitchFamily="80" charset="0"/>
                <a:ea typeface="ＭＳ Ｐゴシック" charset="-128"/>
                <a:cs typeface="+mn-cs"/>
              </a:rPr>
              <a:t> isn’t advisable to have too much text on a slide, however on rare occasions it may be necessary, therefore there is a slide using 20 point bullet pointed text.</a:t>
            </a:r>
            <a:endParaRPr lang="en-US" sz="1200" kern="1200" dirty="0" smtClean="0">
              <a:solidFill>
                <a:schemeClr val="tx1"/>
              </a:solidFill>
              <a:latin typeface="Lucida Grande" pitchFamily="80" charset="0"/>
              <a:ea typeface="ＭＳ Ｐゴシック" charset="-128"/>
              <a:cs typeface="+mn-cs"/>
            </a:endParaRPr>
          </a:p>
          <a:p>
            <a:pPr eaLnBrk="1" hangingPunct="1"/>
            <a:endParaRPr lang="en-US" sz="1200" kern="1200" dirty="0" smtClean="0">
              <a:solidFill>
                <a:schemeClr val="tx1"/>
              </a:solidFill>
              <a:latin typeface="Lucida Grande" pitchFamily="80" charset="0"/>
              <a:ea typeface="ＭＳ Ｐゴシック" charset="-128"/>
              <a:cs typeface="+mn-cs"/>
            </a:endParaRPr>
          </a:p>
          <a:p>
            <a:pPr eaLnBrk="1" hangingPunct="1"/>
            <a:r>
              <a:rPr lang="en-US" sz="1200" b="1" kern="1200" dirty="0" smtClean="0">
                <a:solidFill>
                  <a:schemeClr val="tx1"/>
                </a:solidFill>
                <a:latin typeface="Lucida Grande" pitchFamily="80" charset="0"/>
                <a:ea typeface="ＭＳ Ｐゴシック" charset="-128"/>
                <a:cs typeface="+mn-cs"/>
              </a:rPr>
              <a:t>Line</a:t>
            </a:r>
            <a:r>
              <a:rPr lang="en-US" sz="1200" b="1" kern="1200" baseline="0" dirty="0" smtClean="0">
                <a:solidFill>
                  <a:schemeClr val="tx1"/>
                </a:solidFill>
                <a:latin typeface="Lucida Grande" pitchFamily="80" charset="0"/>
                <a:ea typeface="ＭＳ Ｐゴシック" charset="-128"/>
                <a:cs typeface="+mn-cs"/>
              </a:rPr>
              <a:t> spacing and alignment</a:t>
            </a:r>
          </a:p>
          <a:p>
            <a:pPr eaLnBrk="1" hangingPunct="1"/>
            <a:r>
              <a:rPr lang="en-US" sz="1200" kern="1200" baseline="0" dirty="0" smtClean="0">
                <a:solidFill>
                  <a:schemeClr val="tx1"/>
                </a:solidFill>
                <a:latin typeface="Lucida Grande" pitchFamily="80" charset="0"/>
                <a:ea typeface="ＭＳ Ｐゴシック" charset="-128"/>
                <a:cs typeface="+mn-cs"/>
              </a:rPr>
              <a:t>Single line spacing (apart from the main headings which is ‘exactly 35 point’)</a:t>
            </a:r>
          </a:p>
          <a:p>
            <a:pPr eaLnBrk="1" hangingPunct="1"/>
            <a:r>
              <a:rPr lang="en-US" sz="1200" kern="1200" baseline="0" dirty="0" smtClean="0">
                <a:solidFill>
                  <a:schemeClr val="tx1"/>
                </a:solidFill>
                <a:latin typeface="Lucida Grande" pitchFamily="80" charset="0"/>
                <a:ea typeface="ＭＳ Ｐゴシック" charset="-128"/>
                <a:cs typeface="+mn-cs"/>
              </a:rPr>
              <a:t>All text is aligned left</a:t>
            </a:r>
            <a:endParaRPr lang="en-US" sz="1200" kern="1200" dirty="0" smtClean="0">
              <a:solidFill>
                <a:schemeClr val="tx1"/>
              </a:solidFill>
              <a:latin typeface="Lucida Grande" pitchFamily="80" charset="0"/>
              <a:ea typeface="ＭＳ Ｐゴシック" charset="-128"/>
              <a:cs typeface="+mn-cs"/>
            </a:endParaRPr>
          </a:p>
          <a:p>
            <a:pPr eaLnBrk="1" hangingPunct="1"/>
            <a:endParaRPr lang="en-US" sz="1200" kern="1200" dirty="0" smtClean="0">
              <a:solidFill>
                <a:srgbClr val="731F43"/>
              </a:solidFill>
              <a:latin typeface="Lucida Grande" pitchFamily="80" charset="0"/>
              <a:ea typeface="ＭＳ Ｐゴシック" charset="-128"/>
              <a:cs typeface="+mn-cs"/>
            </a:endParaRPr>
          </a:p>
          <a:p>
            <a:pPr eaLnBrk="1" hangingPunct="1"/>
            <a:r>
              <a:rPr lang="en-US" sz="1200" b="1" kern="1200" baseline="0" dirty="0" smtClean="0">
                <a:solidFill>
                  <a:srgbClr val="731F43"/>
                </a:solidFill>
                <a:latin typeface="Lucida Grande" pitchFamily="80" charset="0"/>
                <a:ea typeface="ＭＳ Ｐゴシック" charset="-128"/>
                <a:cs typeface="+mn-cs"/>
              </a:rPr>
              <a:t>Slide title options</a:t>
            </a:r>
          </a:p>
          <a:p>
            <a:pPr eaLnBrk="1" hangingPunct="1"/>
            <a:r>
              <a:rPr lang="en-US" sz="1200" kern="1200" baseline="0" dirty="0" smtClean="0">
                <a:solidFill>
                  <a:srgbClr val="731F43"/>
                </a:solidFill>
                <a:latin typeface="Lucida Grande" pitchFamily="80" charset="0"/>
                <a:ea typeface="ＭＳ Ｐゴシック" charset="-128"/>
                <a:cs typeface="+mn-cs"/>
              </a:rPr>
              <a:t>There are two options for titles on the slides – one line or two lines for longer titles. Ideally, the one line title should be used, however on rare occasions a two line title maybe needed.</a:t>
            </a:r>
            <a:endParaRPr lang="en-US" sz="1200" kern="1200" dirty="0" smtClean="0">
              <a:solidFill>
                <a:srgbClr val="731F43"/>
              </a:solidFill>
              <a:latin typeface="Lucida Grande" pitchFamily="80" charset="0"/>
              <a:ea typeface="ＭＳ Ｐゴシック" charset="-128"/>
              <a:cs typeface="+mn-cs"/>
            </a:endParaRPr>
          </a:p>
        </p:txBody>
      </p:sp>
      <p:sp>
        <p:nvSpPr>
          <p:cNvPr id="4" name="Slide Number Placeholder 3"/>
          <p:cNvSpPr>
            <a:spLocks noGrp="1"/>
          </p:cNvSpPr>
          <p:nvPr>
            <p:ph type="sldNum" sz="quarter" idx="10"/>
          </p:nvPr>
        </p:nvSpPr>
        <p:spPr/>
        <p:txBody>
          <a:bodyPr/>
          <a:lstStyle/>
          <a:p>
            <a:fld id="{0EC8AF62-0413-459D-A055-9BD345497D1F}"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1: presentation title">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556792"/>
            <a:ext cx="8208912" cy="1010543"/>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467544" y="2852936"/>
            <a:ext cx="8208912" cy="720080"/>
          </a:xfrm>
          <a:prstGeom prst="rect">
            <a:avLst/>
          </a:prstGeom>
        </p:spPr>
        <p:txBody>
          <a:bodyPr/>
          <a:lstStyle>
            <a:lvl1pPr marL="0" indent="0" algn="l">
              <a:spcBef>
                <a:spcPts val="0"/>
              </a:spcBef>
              <a:buNone/>
              <a:defRPr sz="16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lide 9: discussion">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556792"/>
            <a:ext cx="8208912" cy="1010543"/>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467544" y="2852936"/>
            <a:ext cx="8208912" cy="720080"/>
          </a:xfrm>
          <a:prstGeom prst="rect">
            <a:avLst/>
          </a:prstGeom>
        </p:spPr>
        <p:txBody>
          <a:bodyPr/>
          <a:lstStyle>
            <a:lvl1pPr marL="0" indent="0" algn="l">
              <a:spcBef>
                <a:spcPts val="0"/>
              </a:spcBef>
              <a:buNone/>
              <a:defRPr sz="16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2: text only">
    <p:spTree>
      <p:nvGrpSpPr>
        <p:cNvPr id="1" name=""/>
        <p:cNvGrpSpPr/>
        <p:nvPr/>
      </p:nvGrpSpPr>
      <p:grpSpPr>
        <a:xfrm>
          <a:off x="0" y="0"/>
          <a:ext cx="0" cy="0"/>
          <a:chOff x="0" y="0"/>
          <a:chExt cx="0" cy="0"/>
        </a:xfrm>
      </p:grpSpPr>
      <p:sp>
        <p:nvSpPr>
          <p:cNvPr id="2"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
        <p:nvSpPr>
          <p:cNvPr id="4" name="Text Placeholder 7"/>
          <p:cNvSpPr>
            <a:spLocks noGrp="1"/>
          </p:cNvSpPr>
          <p:nvPr>
            <p:ph type="body" sz="quarter" idx="14"/>
          </p:nvPr>
        </p:nvSpPr>
        <p:spPr>
          <a:xfrm>
            <a:off x="395288" y="1844675"/>
            <a:ext cx="8425184"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3: text using bullet points">
    <p:spTree>
      <p:nvGrpSpPr>
        <p:cNvPr id="1" name=""/>
        <p:cNvGrpSpPr/>
        <p:nvPr/>
      </p:nvGrpSpPr>
      <p:grpSpPr>
        <a:xfrm>
          <a:off x="0" y="0"/>
          <a:ext cx="0" cy="0"/>
          <a:chOff x="0" y="0"/>
          <a:chExt cx="0" cy="0"/>
        </a:xfrm>
      </p:grpSpPr>
      <p:sp>
        <p:nvSpPr>
          <p:cNvPr id="4"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
        <p:nvSpPr>
          <p:cNvPr id="5" name="Text Placeholder 7"/>
          <p:cNvSpPr>
            <a:spLocks noGrp="1"/>
          </p:cNvSpPr>
          <p:nvPr>
            <p:ph type="body" sz="quarter" idx="14"/>
          </p:nvPr>
        </p:nvSpPr>
        <p:spPr>
          <a:xfrm>
            <a:off x="395288" y="1844675"/>
            <a:ext cx="8425184"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4: smaller text using bullet points">
    <p:spTree>
      <p:nvGrpSpPr>
        <p:cNvPr id="1" name=""/>
        <p:cNvGrpSpPr/>
        <p:nvPr/>
      </p:nvGrpSpPr>
      <p:grpSpPr>
        <a:xfrm>
          <a:off x="0" y="0"/>
          <a:ext cx="0" cy="0"/>
          <a:chOff x="0" y="0"/>
          <a:chExt cx="0" cy="0"/>
        </a:xfrm>
      </p:grpSpPr>
      <p:sp>
        <p:nvSpPr>
          <p:cNvPr id="4"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
        <p:nvSpPr>
          <p:cNvPr id="5" name="Text Placeholder 7"/>
          <p:cNvSpPr>
            <a:spLocks noGrp="1"/>
          </p:cNvSpPr>
          <p:nvPr>
            <p:ph type="body" sz="quarter" idx="14"/>
          </p:nvPr>
        </p:nvSpPr>
        <p:spPr>
          <a:xfrm>
            <a:off x="395288" y="1844675"/>
            <a:ext cx="8425184"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5: text with bullet points &amp; 1 image">
    <p:spTree>
      <p:nvGrpSpPr>
        <p:cNvPr id="1" name=""/>
        <p:cNvGrpSpPr/>
        <p:nvPr/>
      </p:nvGrpSpPr>
      <p:grpSpPr>
        <a:xfrm>
          <a:off x="0" y="0"/>
          <a:ext cx="0" cy="0"/>
          <a:chOff x="0" y="0"/>
          <a:chExt cx="0" cy="0"/>
        </a:xfrm>
      </p:grpSpPr>
      <p:sp>
        <p:nvSpPr>
          <p:cNvPr id="4"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
        <p:nvSpPr>
          <p:cNvPr id="5" name="Text Placeholder 7"/>
          <p:cNvSpPr>
            <a:spLocks noGrp="1"/>
          </p:cNvSpPr>
          <p:nvPr>
            <p:ph type="body" sz="quarter" idx="14"/>
          </p:nvPr>
        </p:nvSpPr>
        <p:spPr>
          <a:xfrm>
            <a:off x="395289" y="1844675"/>
            <a:ext cx="5400847"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dirty="0" smtClean="0"/>
              <a:t>Click to edit Master text styles</a:t>
            </a:r>
          </a:p>
        </p:txBody>
      </p:sp>
      <p:sp>
        <p:nvSpPr>
          <p:cNvPr id="2" name="TextBox 1"/>
          <p:cNvSpPr txBox="1"/>
          <p:nvPr userDrawn="1"/>
        </p:nvSpPr>
        <p:spPr>
          <a:xfrm>
            <a:off x="3234022" y="3660229"/>
            <a:ext cx="184666" cy="369332"/>
          </a:xfrm>
          <a:prstGeom prst="rect">
            <a:avLst/>
          </a:prstGeom>
          <a:noFill/>
        </p:spPr>
        <p:txBody>
          <a:bodyPr wrap="none" rtlCol="0">
            <a:spAutoFit/>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6: text with bullet points &amp; 2 images">
    <p:spTree>
      <p:nvGrpSpPr>
        <p:cNvPr id="1" name=""/>
        <p:cNvGrpSpPr/>
        <p:nvPr/>
      </p:nvGrpSpPr>
      <p:grpSpPr>
        <a:xfrm>
          <a:off x="0" y="0"/>
          <a:ext cx="0" cy="0"/>
          <a:chOff x="0" y="0"/>
          <a:chExt cx="0" cy="0"/>
        </a:xfrm>
      </p:grpSpPr>
      <p:sp>
        <p:nvSpPr>
          <p:cNvPr id="4"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
        <p:nvSpPr>
          <p:cNvPr id="8" name="Text Placeholder 7"/>
          <p:cNvSpPr>
            <a:spLocks noGrp="1"/>
          </p:cNvSpPr>
          <p:nvPr>
            <p:ph type="body" sz="quarter" idx="14"/>
          </p:nvPr>
        </p:nvSpPr>
        <p:spPr>
          <a:xfrm>
            <a:off x="395289" y="1844675"/>
            <a:ext cx="5400847"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7: image only">
    <p:spTree>
      <p:nvGrpSpPr>
        <p:cNvPr id="1" name=""/>
        <p:cNvGrpSpPr/>
        <p:nvPr/>
      </p:nvGrpSpPr>
      <p:grpSpPr>
        <a:xfrm>
          <a:off x="0" y="0"/>
          <a:ext cx="0" cy="0"/>
          <a:chOff x="0" y="0"/>
          <a:chExt cx="0" cy="0"/>
        </a:xfrm>
      </p:grpSpPr>
      <p:sp>
        <p:nvSpPr>
          <p:cNvPr id="3"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 8: blank slide">
    <p:spTree>
      <p:nvGrpSpPr>
        <p:cNvPr id="1" name=""/>
        <p:cNvGrpSpPr/>
        <p:nvPr/>
      </p:nvGrpSpPr>
      <p:grpSpPr>
        <a:xfrm>
          <a:off x="0" y="0"/>
          <a:ext cx="0" cy="0"/>
          <a:chOff x="0" y="0"/>
          <a:chExt cx="0" cy="0"/>
        </a:xfrm>
      </p:grpSpPr>
      <p:sp>
        <p:nvSpPr>
          <p:cNvPr id="3"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5"/>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1" y="1101"/>
            <a:ext cx="9143998" cy="686214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68"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8"/>
          <p:cNvPicPr>
            <a:picLocks noChangeAspect="1" noChangeArrowheads="1"/>
          </p:cNvPicPr>
          <p:nvPr userDrawn="1"/>
        </p:nvPicPr>
        <p:blipFill>
          <a:blip r:embed="rId9" cstate="print">
            <a:extLst>
              <a:ext uri="{28A0092B-C50C-407E-A947-70E740481C1C}">
                <a14:useLocalDpi xmlns:a14="http://schemas.microsoft.com/office/drawing/2010/main" val="0"/>
              </a:ext>
            </a:extLst>
          </a:blip>
          <a:stretch>
            <a:fillRect/>
          </a:stretch>
        </p:blipFill>
        <p:spPr bwMode="auto">
          <a:xfrm>
            <a:off x="5522" y="3879"/>
            <a:ext cx="9132955" cy="686214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www.bls.gov/bls/newsrels.htm" TargetMode="External"/><Relationship Id="rId2" Type="http://schemas.openxmlformats.org/officeDocument/2006/relationships/hyperlink" Target="http://consultation.australiancurriculum.edu.au/Static/docs/Technologies/Draft%20Australian%20Curriculum%20Technologies%20-%20February%202013.pdf" TargetMode="External"/><Relationship Id="rId1" Type="http://schemas.openxmlformats.org/officeDocument/2006/relationships/slideLayout" Target="../slideLayouts/slideLayout4.xml"/><Relationship Id="rId4" Type="http://schemas.openxmlformats.org/officeDocument/2006/relationships/hyperlink" Target="https://www.gov.uk/government/publications/national-curriculum-in-england-computing-programmes-of-study/national-curriculum-in-england-computing-programmes-of-study"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44824"/>
            <a:ext cx="8208912" cy="1370583"/>
          </a:xfrm>
        </p:spPr>
        <p:txBody>
          <a:bodyPr/>
          <a:lstStyle/>
          <a:p>
            <a:pPr algn="ctr"/>
            <a:r>
              <a:rPr lang="en-US" dirty="0"/>
              <a:t>C</a:t>
            </a:r>
            <a:r>
              <a:rPr lang="en-US" dirty="0" smtClean="0"/>
              <a:t>omputer </a:t>
            </a:r>
            <a:r>
              <a:rPr lang="en-US" dirty="0"/>
              <a:t>S</a:t>
            </a:r>
            <a:r>
              <a:rPr lang="en-US" dirty="0" smtClean="0"/>
              <a:t>cience </a:t>
            </a:r>
            <a:r>
              <a:rPr lang="en-US" dirty="0"/>
              <a:t>(CS) or </a:t>
            </a:r>
            <a:r>
              <a:rPr lang="en-US" dirty="0" smtClean="0"/>
              <a:t>Information </a:t>
            </a:r>
            <a:r>
              <a:rPr lang="en-US" dirty="0"/>
              <a:t>and </a:t>
            </a:r>
            <a:r>
              <a:rPr lang="en-US" dirty="0" smtClean="0"/>
              <a:t>Communication </a:t>
            </a:r>
            <a:r>
              <a:rPr lang="en-US" dirty="0"/>
              <a:t>T</a:t>
            </a:r>
            <a:r>
              <a:rPr lang="en-US" dirty="0" smtClean="0"/>
              <a:t>echnologies </a:t>
            </a:r>
            <a:r>
              <a:rPr lang="en-US" dirty="0"/>
              <a:t>(ICT): </a:t>
            </a:r>
            <a:r>
              <a:rPr lang="en-US" dirty="0" smtClean="0"/>
              <a:t>The </a:t>
            </a:r>
            <a:r>
              <a:rPr lang="en-US" dirty="0"/>
              <a:t>c</a:t>
            </a:r>
            <a:r>
              <a:rPr lang="en-US" dirty="0" smtClean="0"/>
              <a:t>urriculum </a:t>
            </a:r>
            <a:r>
              <a:rPr lang="en-US" dirty="0"/>
              <a:t>needs both</a:t>
            </a:r>
            <a:endParaRPr lang="en-GB" dirty="0"/>
          </a:p>
        </p:txBody>
      </p:sp>
      <p:sp>
        <p:nvSpPr>
          <p:cNvPr id="3" name="Subtitle 2"/>
          <p:cNvSpPr>
            <a:spLocks noGrp="1"/>
          </p:cNvSpPr>
          <p:nvPr>
            <p:ph type="subTitle" idx="1"/>
          </p:nvPr>
        </p:nvSpPr>
        <p:spPr>
          <a:xfrm>
            <a:off x="467544" y="3645024"/>
            <a:ext cx="8208912" cy="1440160"/>
          </a:xfrm>
        </p:spPr>
        <p:txBody>
          <a:bodyPr/>
          <a:lstStyle/>
          <a:p>
            <a:pPr algn="ctr">
              <a:spcBef>
                <a:spcPts val="0"/>
              </a:spcBef>
            </a:pPr>
            <a:r>
              <a:rPr lang="en-GB" dirty="0" smtClean="0"/>
              <a:t>Don Passey</a:t>
            </a:r>
          </a:p>
          <a:p>
            <a:pPr algn="ctr">
              <a:spcBef>
                <a:spcPts val="0"/>
              </a:spcBef>
            </a:pPr>
            <a:r>
              <a:rPr lang="en-GB" dirty="0" smtClean="0"/>
              <a:t>Vice-chair, IFIP TC3</a:t>
            </a:r>
          </a:p>
          <a:p>
            <a:pPr algn="ctr">
              <a:spcBef>
                <a:spcPts val="0"/>
              </a:spcBef>
            </a:pPr>
            <a:r>
              <a:rPr lang="en-GB" dirty="0" smtClean="0"/>
              <a:t>Professor of Technology Enhanced Learning</a:t>
            </a:r>
          </a:p>
          <a:p>
            <a:pPr algn="ctr">
              <a:spcBef>
                <a:spcPts val="0"/>
              </a:spcBef>
            </a:pPr>
            <a:r>
              <a:rPr lang="en-GB" dirty="0" smtClean="0"/>
              <a:t>Department of Educational Research</a:t>
            </a:r>
          </a:p>
          <a:p>
            <a:pPr algn="ctr">
              <a:spcBef>
                <a:spcPts val="0"/>
              </a:spcBef>
            </a:pPr>
            <a:r>
              <a:rPr lang="en-GB" dirty="0" smtClean="0"/>
              <a:t>Lancaster University</a:t>
            </a:r>
            <a:endParaRPr lang="en-GB" dirty="0"/>
          </a:p>
        </p:txBody>
      </p:sp>
      <p:sp>
        <p:nvSpPr>
          <p:cNvPr id="4" name="TextBox 3"/>
          <p:cNvSpPr txBox="1"/>
          <p:nvPr/>
        </p:nvSpPr>
        <p:spPr>
          <a:xfrm>
            <a:off x="1619672" y="1196752"/>
            <a:ext cx="6120680" cy="369332"/>
          </a:xfrm>
          <a:prstGeom prst="rect">
            <a:avLst/>
          </a:prstGeom>
          <a:solidFill>
            <a:schemeClr val="accent3">
              <a:lumMod val="40000"/>
              <a:lumOff val="60000"/>
            </a:schemeClr>
          </a:solidFill>
        </p:spPr>
        <p:txBody>
          <a:bodyPr wrap="square" rtlCol="0">
            <a:spAutoFit/>
          </a:bodyPr>
          <a:lstStyle/>
          <a:p>
            <a:pPr algn="ctr"/>
            <a:r>
              <a:rPr lang="en-GB" dirty="0" smtClean="0">
                <a:solidFill>
                  <a:schemeClr val="bg2">
                    <a:lumMod val="25000"/>
                  </a:schemeClr>
                </a:solidFill>
              </a:rPr>
              <a:t>IFIP Conference 2015</a:t>
            </a:r>
            <a:endParaRPr lang="en-GB" dirty="0">
              <a:solidFill>
                <a:schemeClr val="bg2">
                  <a:lumMod val="2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latin typeface="Calibri" pitchFamily="80" charset="0"/>
              </a:rPr>
              <a:t>School practices and needs</a:t>
            </a:r>
            <a:endParaRPr lang="en-GB" dirty="0"/>
          </a:p>
        </p:txBody>
      </p:sp>
      <p:sp>
        <p:nvSpPr>
          <p:cNvPr id="2" name="Subtitle 1"/>
          <p:cNvSpPr>
            <a:spLocks noGrp="1"/>
          </p:cNvSpPr>
          <p:nvPr>
            <p:ph type="body" sz="quarter" idx="14"/>
          </p:nvPr>
        </p:nvSpPr>
        <p:spPr>
          <a:xfrm>
            <a:off x="395289" y="2276872"/>
            <a:ext cx="8281167" cy="4320778"/>
          </a:xfrm>
          <a:prstGeom prst="rect">
            <a:avLst/>
          </a:prstGeom>
        </p:spPr>
        <p:txBody>
          <a:bodyPr/>
          <a:lstStyle/>
          <a:p>
            <a:r>
              <a:rPr lang="en-GB" dirty="0" smtClean="0"/>
              <a:t>Computing can be applied in different situations</a:t>
            </a:r>
          </a:p>
          <a:p>
            <a:r>
              <a:rPr lang="en-GB" dirty="0" smtClean="0"/>
              <a:t>Formal – in classrooms, focusing perhaps on the learning of the individual</a:t>
            </a:r>
          </a:p>
          <a:p>
            <a:r>
              <a:rPr lang="en-GB" dirty="0" smtClean="0"/>
              <a:t>Informal – in home and community, focusing more on application, identifying practices and needs</a:t>
            </a:r>
          </a:p>
          <a:p>
            <a:r>
              <a:rPr lang="en-GB" dirty="0" smtClean="0"/>
              <a:t>Non-formal –in groups or clubs, supported, but focusing on, working together, on tasks or projects</a:t>
            </a:r>
            <a:endParaRPr lang="en-GB" dirty="0"/>
          </a:p>
          <a:p>
            <a:endParaRPr lang="en-GB" dirty="0"/>
          </a:p>
        </p:txBody>
      </p:sp>
      <p:sp>
        <p:nvSpPr>
          <p:cNvPr id="7" name="TextBox 6"/>
          <p:cNvSpPr txBox="1"/>
          <p:nvPr/>
        </p:nvSpPr>
        <p:spPr>
          <a:xfrm>
            <a:off x="6012160" y="5517232"/>
            <a:ext cx="2664296" cy="400110"/>
          </a:xfrm>
          <a:prstGeom prst="rect">
            <a:avLst/>
          </a:prstGeom>
          <a:noFill/>
        </p:spPr>
        <p:txBody>
          <a:bodyPr wrap="square" rtlCol="0">
            <a:spAutoFit/>
          </a:bodyPr>
          <a:lstStyle/>
          <a:p>
            <a:pPr algn="ctr"/>
            <a:r>
              <a:rPr lang="en-GB" sz="2000" b="1" dirty="0" smtClean="0">
                <a:solidFill>
                  <a:schemeClr val="bg1"/>
                </a:solidFill>
              </a:rPr>
              <a:t>Example image</a:t>
            </a:r>
            <a:endParaRPr lang="en-GB" sz="2000" b="1"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alibri" pitchFamily="80" charset="0"/>
              </a:rPr>
              <a:t>School practices and needs</a:t>
            </a:r>
            <a:endParaRPr lang="en-GB" dirty="0"/>
          </a:p>
        </p:txBody>
      </p:sp>
      <p:sp>
        <p:nvSpPr>
          <p:cNvPr id="6" name="Text Placeholder 5"/>
          <p:cNvSpPr>
            <a:spLocks noGrp="1"/>
          </p:cNvSpPr>
          <p:nvPr>
            <p:ph type="body" sz="quarter" idx="14"/>
          </p:nvPr>
        </p:nvSpPr>
        <p:spPr>
          <a:xfrm>
            <a:off x="395288" y="2204864"/>
            <a:ext cx="8425184" cy="4392786"/>
          </a:xfrm>
        </p:spPr>
        <p:txBody>
          <a:bodyPr/>
          <a:lstStyle/>
          <a:p>
            <a:r>
              <a:rPr lang="en-GB" dirty="0" smtClean="0"/>
              <a:t>Formal – class work and ‘knowledge’</a:t>
            </a:r>
          </a:p>
          <a:p>
            <a:pPr lvl="1"/>
            <a:r>
              <a:rPr lang="en-GB" dirty="0" smtClean="0"/>
              <a:t>Scratch or Game Maker</a:t>
            </a:r>
          </a:p>
          <a:p>
            <a:r>
              <a:rPr lang="en-GB" dirty="0" smtClean="0"/>
              <a:t>Informal – engaging with others</a:t>
            </a:r>
          </a:p>
          <a:p>
            <a:pPr lvl="1"/>
            <a:r>
              <a:rPr lang="en-GB" dirty="0" smtClean="0"/>
              <a:t>Raspberry Pi, Lego Robotics or Micro Bits</a:t>
            </a:r>
          </a:p>
          <a:p>
            <a:r>
              <a:rPr lang="en-GB" dirty="0" smtClean="0"/>
              <a:t>Non-formal – projects or interest-groups</a:t>
            </a:r>
          </a:p>
          <a:p>
            <a:pPr lvl="1"/>
            <a:r>
              <a:rPr lang="en-GB" dirty="0" smtClean="0"/>
              <a:t>Video games such as Little Big Planet 2</a:t>
            </a:r>
            <a:endParaRPr lang="en-GB" dirty="0"/>
          </a:p>
          <a:p>
            <a:endParaRPr lang="en-GB" dirty="0"/>
          </a:p>
        </p:txBody>
      </p:sp>
      <p:sp>
        <p:nvSpPr>
          <p:cNvPr id="4" name="TextBox 3"/>
          <p:cNvSpPr txBox="1"/>
          <p:nvPr/>
        </p:nvSpPr>
        <p:spPr>
          <a:xfrm>
            <a:off x="6444208" y="1916832"/>
            <a:ext cx="2232248" cy="400110"/>
          </a:xfrm>
          <a:prstGeom prst="rect">
            <a:avLst/>
          </a:prstGeom>
          <a:noFill/>
        </p:spPr>
        <p:txBody>
          <a:bodyPr wrap="square" rtlCol="0">
            <a:spAutoFit/>
          </a:bodyPr>
          <a:lstStyle/>
          <a:p>
            <a:pPr algn="ctr"/>
            <a:r>
              <a:rPr lang="en-GB" sz="2000" b="1" dirty="0" smtClean="0">
                <a:solidFill>
                  <a:schemeClr val="bg1"/>
                </a:solidFill>
              </a:rPr>
              <a:t>Example image</a:t>
            </a:r>
            <a:endParaRPr lang="en-GB" sz="2000" b="1"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School practices and needs</a:t>
            </a:r>
            <a:endParaRPr lang="en-GB" dirty="0"/>
          </a:p>
        </p:txBody>
      </p:sp>
      <p:pic>
        <p:nvPicPr>
          <p:cNvPr id="2056" name="Picture 8"/>
          <p:cNvPicPr>
            <a:picLocks noChangeAspect="1" noChangeArrowheads="1"/>
          </p:cNvPicPr>
          <p:nvPr/>
        </p:nvPicPr>
        <p:blipFill>
          <a:blip r:embed="rId2" cstate="print"/>
          <a:srcRect/>
          <a:stretch>
            <a:fillRect/>
          </a:stretch>
        </p:blipFill>
        <p:spPr bwMode="auto">
          <a:xfrm>
            <a:off x="1952625" y="1772816"/>
            <a:ext cx="5238750" cy="50292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Questions to shape the future</a:t>
            </a:r>
            <a:endParaRPr lang="en-GB" dirty="0"/>
          </a:p>
        </p:txBody>
      </p:sp>
      <p:sp>
        <p:nvSpPr>
          <p:cNvPr id="3" name="Text Placeholder 2"/>
          <p:cNvSpPr>
            <a:spLocks noGrp="1"/>
          </p:cNvSpPr>
          <p:nvPr>
            <p:ph type="body" sz="quarter" idx="14"/>
          </p:nvPr>
        </p:nvSpPr>
        <p:spPr>
          <a:xfrm>
            <a:off x="395288" y="1700808"/>
            <a:ext cx="8425184" cy="5040560"/>
          </a:xfrm>
        </p:spPr>
        <p:txBody>
          <a:bodyPr/>
          <a:lstStyle/>
          <a:p>
            <a:r>
              <a:rPr lang="en-US" dirty="0"/>
              <a:t>The economic </a:t>
            </a:r>
            <a:r>
              <a:rPr lang="en-US" dirty="0" smtClean="0"/>
              <a:t>argument. </a:t>
            </a:r>
            <a:r>
              <a:rPr lang="en-US" b="1" i="1" dirty="0"/>
              <a:t>Does a school have access to knowledge about the ways that CS and ICT are being used and developed in employment situations, and what future needs might arise?</a:t>
            </a:r>
            <a:endParaRPr lang="en-GB" dirty="0"/>
          </a:p>
          <a:p>
            <a:r>
              <a:rPr lang="en-US" dirty="0"/>
              <a:t>The </a:t>
            </a:r>
            <a:r>
              <a:rPr lang="en-US" dirty="0" err="1"/>
              <a:t>organisational</a:t>
            </a:r>
            <a:r>
              <a:rPr lang="en-US" dirty="0"/>
              <a:t> </a:t>
            </a:r>
            <a:r>
              <a:rPr lang="en-US" dirty="0" smtClean="0"/>
              <a:t>argument. </a:t>
            </a:r>
            <a:r>
              <a:rPr lang="en-US" b="1" i="1" dirty="0"/>
              <a:t>Does a school understand how CS, computing and ICT skills are deployed and managed in </a:t>
            </a:r>
            <a:r>
              <a:rPr lang="en-US" b="1" i="1" dirty="0" err="1"/>
              <a:t>organisations</a:t>
            </a:r>
            <a:r>
              <a:rPr lang="en-US" b="1" i="1" dirty="0"/>
              <a:t>, and do they have facilities to undertake team work or group work activities of this form?</a:t>
            </a:r>
            <a:endParaRPr lang="en-GB" dirty="0"/>
          </a:p>
          <a:p>
            <a:r>
              <a:rPr lang="en-US" dirty="0"/>
              <a:t>The community </a:t>
            </a:r>
            <a:r>
              <a:rPr lang="en-US" dirty="0" smtClean="0"/>
              <a:t>argument. </a:t>
            </a:r>
            <a:r>
              <a:rPr lang="en-US" b="1" i="1" dirty="0"/>
              <a:t>Can a school manage and support activities that are undertaken in non-formal or informal situations, linking with community or </a:t>
            </a:r>
            <a:r>
              <a:rPr lang="en-US" b="1" i="1" dirty="0" err="1"/>
              <a:t>organisations</a:t>
            </a:r>
            <a:r>
              <a:rPr lang="en-US" b="1" i="1" dirty="0"/>
              <a:t> to engage with their needs through problem solving and creative solutions?</a:t>
            </a:r>
            <a:endParaRPr lang="en-GB" dirty="0"/>
          </a:p>
          <a:p>
            <a:endParaRPr lang="en-GB" dirty="0"/>
          </a:p>
        </p:txBody>
      </p:sp>
    </p:spTree>
    <p:extLst>
      <p:ext uri="{BB962C8B-B14F-4D97-AF65-F5344CB8AC3E}">
        <p14:creationId xmlns:p14="http://schemas.microsoft.com/office/powerpoint/2010/main" val="553365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Questions to shape the future</a:t>
            </a:r>
            <a:endParaRPr lang="en-GB" dirty="0"/>
          </a:p>
        </p:txBody>
      </p:sp>
      <p:sp>
        <p:nvSpPr>
          <p:cNvPr id="3" name="Text Placeholder 2"/>
          <p:cNvSpPr>
            <a:spLocks noGrp="1"/>
          </p:cNvSpPr>
          <p:nvPr>
            <p:ph type="body" sz="quarter" idx="14"/>
          </p:nvPr>
        </p:nvSpPr>
        <p:spPr>
          <a:xfrm>
            <a:off x="395288" y="1700808"/>
            <a:ext cx="8425184" cy="4680520"/>
          </a:xfrm>
        </p:spPr>
        <p:txBody>
          <a:bodyPr/>
          <a:lstStyle/>
          <a:p>
            <a:r>
              <a:rPr lang="en-US" dirty="0"/>
              <a:t>The educational </a:t>
            </a:r>
            <a:r>
              <a:rPr lang="en-US" dirty="0" smtClean="0"/>
              <a:t>argument. </a:t>
            </a:r>
            <a:r>
              <a:rPr lang="en-US" b="1" i="1" dirty="0"/>
              <a:t>Does a school have the flexibility to support a curriculum that can provide activities for all learners across certain age ranges, but offer elected courses for those beyond those age ranges?</a:t>
            </a:r>
            <a:endParaRPr lang="en-GB" dirty="0"/>
          </a:p>
          <a:p>
            <a:r>
              <a:rPr lang="en-US" dirty="0"/>
              <a:t>The learning </a:t>
            </a:r>
            <a:r>
              <a:rPr lang="en-US" dirty="0" smtClean="0"/>
              <a:t>argument. </a:t>
            </a:r>
            <a:r>
              <a:rPr lang="en-US" b="1" i="1" dirty="0"/>
              <a:t>Does a school have the facilities to enable teachers to access and use technologies to support both an ICT focus and a CS focus?</a:t>
            </a:r>
            <a:endParaRPr lang="en-GB" dirty="0"/>
          </a:p>
          <a:p>
            <a:r>
              <a:rPr lang="en-US" dirty="0"/>
              <a:t>The learner </a:t>
            </a:r>
            <a:r>
              <a:rPr lang="en-US" dirty="0" smtClean="0"/>
              <a:t>argument. </a:t>
            </a:r>
            <a:r>
              <a:rPr lang="en-US" b="1" i="1" dirty="0"/>
              <a:t>Does a school enable its learners to engage at times when their interest might be stimulated in CS or computing or ICT</a:t>
            </a:r>
            <a:r>
              <a:rPr lang="en-US" b="1" i="1" dirty="0" smtClean="0"/>
              <a:t>?</a:t>
            </a:r>
          </a:p>
          <a:p>
            <a:endParaRPr lang="en-US" b="1" i="1" dirty="0"/>
          </a:p>
          <a:p>
            <a:r>
              <a:rPr lang="en-US" b="1" i="1" dirty="0" smtClean="0"/>
              <a:t>Check the studies in the Doctoral Consortium!</a:t>
            </a:r>
            <a:endParaRPr lang="en-GB" dirty="0"/>
          </a:p>
        </p:txBody>
      </p:sp>
    </p:spTree>
    <p:extLst>
      <p:ext uri="{BB962C8B-B14F-4D97-AF65-F5344CB8AC3E}">
        <p14:creationId xmlns:p14="http://schemas.microsoft.com/office/powerpoint/2010/main" val="1851650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My thanks</a:t>
            </a:r>
            <a:endParaRPr lang="en-GB" dirty="0"/>
          </a:p>
        </p:txBody>
      </p:sp>
      <p:sp>
        <p:nvSpPr>
          <p:cNvPr id="3" name="Text Placeholder 2"/>
          <p:cNvSpPr>
            <a:spLocks noGrp="1"/>
          </p:cNvSpPr>
          <p:nvPr>
            <p:ph type="body" sz="quarter" idx="14"/>
          </p:nvPr>
        </p:nvSpPr>
        <p:spPr>
          <a:xfrm>
            <a:off x="395288" y="2276872"/>
            <a:ext cx="8425184" cy="4320778"/>
          </a:xfrm>
        </p:spPr>
        <p:txBody>
          <a:bodyPr/>
          <a:lstStyle/>
          <a:p>
            <a:r>
              <a:rPr lang="en-US" dirty="0"/>
              <a:t>Jari Koivisto for the opportunity to develop and present this </a:t>
            </a:r>
            <a:r>
              <a:rPr lang="en-US" dirty="0" smtClean="0"/>
              <a:t>paper, from his interest </a:t>
            </a:r>
            <a:r>
              <a:rPr lang="en-US" dirty="0"/>
              <a:t>in, feedback on and translation of an original paper from English to </a:t>
            </a:r>
            <a:r>
              <a:rPr lang="en-US" dirty="0" smtClean="0"/>
              <a:t>Finnish</a:t>
            </a:r>
          </a:p>
          <a:p>
            <a:r>
              <a:rPr lang="en-US" dirty="0" smtClean="0"/>
              <a:t>The </a:t>
            </a:r>
            <a:r>
              <a:rPr lang="en-US" dirty="0"/>
              <a:t>IFIP TC3 national representatives who submitted national education and technology reports that provided an important international perspective for this </a:t>
            </a:r>
            <a:r>
              <a:rPr lang="en-US" dirty="0" smtClean="0"/>
              <a:t>paper</a:t>
            </a:r>
          </a:p>
          <a:p>
            <a:r>
              <a:rPr lang="en-US" dirty="0" smtClean="0"/>
              <a:t>Claire </a:t>
            </a:r>
            <a:r>
              <a:rPr lang="en-US" dirty="0"/>
              <a:t>Johnson, whose PhD thesis provided invaluable, further insight into this topic</a:t>
            </a:r>
            <a:endParaRPr lang="en-GB" dirty="0"/>
          </a:p>
        </p:txBody>
      </p:sp>
    </p:spTree>
    <p:extLst>
      <p:ext uri="{BB962C8B-B14F-4D97-AF65-F5344CB8AC3E}">
        <p14:creationId xmlns:p14="http://schemas.microsoft.com/office/powerpoint/2010/main" val="4172441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References</a:t>
            </a:r>
            <a:endParaRPr lang="en-GB" dirty="0"/>
          </a:p>
        </p:txBody>
      </p:sp>
      <p:sp>
        <p:nvSpPr>
          <p:cNvPr id="3" name="Text Placeholder 2"/>
          <p:cNvSpPr>
            <a:spLocks noGrp="1"/>
          </p:cNvSpPr>
          <p:nvPr>
            <p:ph type="body" sz="quarter" idx="14"/>
          </p:nvPr>
        </p:nvSpPr>
        <p:spPr>
          <a:xfrm>
            <a:off x="395288" y="1340768"/>
            <a:ext cx="8425184" cy="5328592"/>
          </a:xfrm>
        </p:spPr>
        <p:txBody>
          <a:bodyPr/>
          <a:lstStyle/>
          <a:p>
            <a:r>
              <a:rPr lang="pt-PT" sz="1600" dirty="0"/>
              <a:t>ACARA, 2013. </a:t>
            </a:r>
            <a:r>
              <a:rPr lang="pt-PT" sz="1600" i="1" dirty="0"/>
              <a:t>Draft Australian Curriculum: Technologies</a:t>
            </a:r>
            <a:r>
              <a:rPr lang="pt-PT" sz="1600" dirty="0"/>
              <a:t>. Accessed 5 January 2015 at: </a:t>
            </a:r>
            <a:r>
              <a:rPr lang="en-US" sz="1600" u="sng" dirty="0">
                <a:hlinkClick r:id="rId2"/>
              </a:rPr>
              <a:t>http://consultation.australiancurriculum.edu.au/Static/docs/Technologies/Draft%20Australian%20Curriculum%20Technologies%20-%20February%202013.pdf</a:t>
            </a:r>
            <a:endParaRPr lang="en-GB" sz="1600" dirty="0"/>
          </a:p>
          <a:p>
            <a:r>
              <a:rPr lang="en-US" sz="1600" dirty="0" smtClean="0"/>
              <a:t>Bureau of Labor Statistics, 2012. </a:t>
            </a:r>
            <a:r>
              <a:rPr lang="en-US" sz="1600" i="1" dirty="0" smtClean="0"/>
              <a:t>Economic</a:t>
            </a:r>
            <a:r>
              <a:rPr lang="en-GB" sz="1600" i="1" dirty="0" smtClean="0">
                <a:hlinkClick r:id="rId3"/>
              </a:rPr>
              <a:t> News Release</a:t>
            </a:r>
            <a:r>
              <a:rPr lang="en-GB" sz="1600" i="1" dirty="0" smtClean="0"/>
              <a:t>, Employment Projections: 2010-2020 Summary.</a:t>
            </a:r>
            <a:r>
              <a:rPr lang="en-GB" sz="1600" dirty="0" smtClean="0"/>
              <a:t> United States Department of </a:t>
            </a:r>
            <a:r>
              <a:rPr lang="en-GB" sz="1600" dirty="0" err="1" smtClean="0"/>
              <a:t>Labor</a:t>
            </a:r>
            <a:r>
              <a:rPr lang="en-GB" sz="1600" dirty="0" smtClean="0"/>
              <a:t>, Washington, DC</a:t>
            </a:r>
          </a:p>
          <a:p>
            <a:r>
              <a:rPr lang="pt-PT" sz="1600" dirty="0" smtClean="0"/>
              <a:t>DFE, 2013. </a:t>
            </a:r>
            <a:r>
              <a:rPr lang="pt-PT" sz="1600" i="1" dirty="0" smtClean="0"/>
              <a:t>Statutory guidance – National curriculum in England: computing programmes of study</a:t>
            </a:r>
            <a:r>
              <a:rPr lang="pt-PT" sz="1600" dirty="0" smtClean="0"/>
              <a:t>. </a:t>
            </a:r>
            <a:r>
              <a:rPr lang="pt-PT" sz="1600" u="sng" dirty="0" smtClean="0">
                <a:hlinkClick r:id="rId4"/>
              </a:rPr>
              <a:t>https://www.gov.uk/government/publications/national-curriculum-in-england-computing-programmes-of-study/national-curriculum-in-england-computing-programmes-of-study</a:t>
            </a:r>
            <a:endParaRPr lang="en-GB" sz="1600" dirty="0" smtClean="0"/>
          </a:p>
          <a:p>
            <a:r>
              <a:rPr lang="en-GB" sz="1600" dirty="0" smtClean="0"/>
              <a:t>Johnson, C., </a:t>
            </a:r>
            <a:r>
              <a:rPr lang="pt-PT" sz="1600" dirty="0" smtClean="0"/>
              <a:t>2014. </a:t>
            </a:r>
            <a:r>
              <a:rPr lang="en-GB" sz="1600" dirty="0" smtClean="0"/>
              <a:t>‘I liked it but … it made you think too much’: A case study of computer game authoring in the Key Stage 3 ICT curriculum. PhD thesis, University of East Anglia, Norwich, UK</a:t>
            </a:r>
          </a:p>
          <a:p>
            <a:r>
              <a:rPr lang="en-US" sz="1600" dirty="0" smtClean="0"/>
              <a:t>Livingstone, I. and Hope, A., 2011. </a:t>
            </a:r>
            <a:r>
              <a:rPr lang="en-US" sz="1600" i="1" dirty="0" smtClean="0"/>
              <a:t>Next Gen. Transforming the UK into the world’s leading talent hub for the video games and visual effects industries: A Review</a:t>
            </a:r>
            <a:r>
              <a:rPr lang="en-US" sz="1600" dirty="0" smtClean="0"/>
              <a:t>. </a:t>
            </a:r>
            <a:r>
              <a:rPr lang="en-US" sz="1600" dirty="0" err="1" smtClean="0"/>
              <a:t>Nesta</a:t>
            </a:r>
            <a:r>
              <a:rPr lang="en-US" sz="1600" dirty="0" smtClean="0"/>
              <a:t>, London</a:t>
            </a:r>
            <a:endParaRPr lang="en-GB" sz="1600" dirty="0" smtClean="0"/>
          </a:p>
          <a:p>
            <a:r>
              <a:rPr lang="en-US" sz="1600" dirty="0" err="1" smtClean="0"/>
              <a:t>Passey</a:t>
            </a:r>
            <a:r>
              <a:rPr lang="en-US" sz="1600" dirty="0" smtClean="0"/>
              <a:t>, D., 2012. </a:t>
            </a:r>
            <a:r>
              <a:rPr lang="en-US" sz="1600" i="1" dirty="0" smtClean="0"/>
              <a:t>Independent evaluation of the Little Big Planet 2 project in </a:t>
            </a:r>
            <a:r>
              <a:rPr lang="en-US" sz="1600" i="1" dirty="0" err="1" smtClean="0"/>
              <a:t>Wolverhampton’s</a:t>
            </a:r>
            <a:r>
              <a:rPr lang="en-US" sz="1600" i="1" dirty="0" smtClean="0"/>
              <a:t> Local Education Partnership schools: Outcomes and impacts – Final report</a:t>
            </a:r>
            <a:r>
              <a:rPr lang="en-US" sz="1600" dirty="0" smtClean="0"/>
              <a:t>. Lancaster University, Lancaster</a:t>
            </a:r>
            <a:endParaRPr lang="en-GB" sz="1600" dirty="0" smtClean="0"/>
          </a:p>
          <a:p>
            <a:r>
              <a:rPr lang="en-GB" sz="1600" dirty="0" err="1" smtClean="0"/>
              <a:t>Passey</a:t>
            </a:r>
            <a:r>
              <a:rPr lang="en-GB" sz="1600" dirty="0" smtClean="0"/>
              <a:t>, D. (2013). </a:t>
            </a:r>
            <a:r>
              <a:rPr lang="en-GB" sz="1600" i="1" dirty="0" smtClean="0"/>
              <a:t>Inclusive technology enhanced learning: Overcoming Cognitive, Physical, Emotional and Geographic Challenges</a:t>
            </a:r>
            <a:r>
              <a:rPr lang="en-GB" sz="1600" dirty="0" smtClean="0"/>
              <a:t>. </a:t>
            </a:r>
            <a:r>
              <a:rPr lang="en-GB" sz="1600" dirty="0" err="1" smtClean="0"/>
              <a:t>Routledge</a:t>
            </a:r>
            <a:r>
              <a:rPr lang="en-GB" sz="1600" dirty="0" smtClean="0"/>
              <a:t>: New York, NY</a:t>
            </a:r>
          </a:p>
          <a:p>
            <a:r>
              <a:rPr lang="en-GB" sz="1600" dirty="0" smtClean="0"/>
              <a:t>The Tech Partnership, 2015. Tech Partnership Progress update April 2014 – March 2015. The Tech Partnership, London</a:t>
            </a:r>
          </a:p>
          <a:p>
            <a:endParaRPr lang="en-GB"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alibri" pitchFamily="80" charset="0"/>
              </a:rPr>
              <a:t>Contact</a:t>
            </a:r>
            <a:endParaRPr lang="en-GB" dirty="0"/>
          </a:p>
        </p:txBody>
      </p:sp>
      <p:sp>
        <p:nvSpPr>
          <p:cNvPr id="3" name="Subtitle 2"/>
          <p:cNvSpPr>
            <a:spLocks noGrp="1"/>
          </p:cNvSpPr>
          <p:nvPr>
            <p:ph type="subTitle" idx="1"/>
          </p:nvPr>
        </p:nvSpPr>
        <p:spPr/>
        <p:txBody>
          <a:bodyPr/>
          <a:lstStyle/>
          <a:p>
            <a:pPr>
              <a:spcBef>
                <a:spcPts val="0"/>
              </a:spcBef>
            </a:pPr>
            <a:r>
              <a:rPr lang="en-US" dirty="0" smtClean="0">
                <a:latin typeface="Calibri" pitchFamily="80" charset="0"/>
              </a:rPr>
              <a:t>d.passey@lancaster.ac.uk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Summary</a:t>
            </a:r>
            <a:endParaRPr lang="en-GB" dirty="0"/>
          </a:p>
        </p:txBody>
      </p:sp>
      <p:sp>
        <p:nvSpPr>
          <p:cNvPr id="3" name="Text Placeholder 2"/>
          <p:cNvSpPr>
            <a:spLocks noGrp="1"/>
          </p:cNvSpPr>
          <p:nvPr>
            <p:ph type="body" sz="quarter" idx="14"/>
          </p:nvPr>
        </p:nvSpPr>
        <p:spPr/>
        <p:txBody>
          <a:bodyPr/>
          <a:lstStyle/>
          <a:p>
            <a:r>
              <a:rPr lang="en-GB" dirty="0" smtClean="0"/>
              <a:t>Background</a:t>
            </a:r>
          </a:p>
          <a:p>
            <a:r>
              <a:rPr lang="en-GB" dirty="0" smtClean="0"/>
              <a:t>Arguments for a Computer Science (CS) curriculum</a:t>
            </a:r>
          </a:p>
          <a:p>
            <a:r>
              <a:rPr lang="en-GB" dirty="0" smtClean="0"/>
              <a:t>Arguments for an Information and Communications Technology (ICT) curriculum </a:t>
            </a:r>
          </a:p>
          <a:p>
            <a:r>
              <a:rPr lang="en-GB" dirty="0" smtClean="0"/>
              <a:t>National policies and directions</a:t>
            </a:r>
          </a:p>
          <a:p>
            <a:r>
              <a:rPr lang="en-GB" dirty="0" smtClean="0"/>
              <a:t>School practices and needs</a:t>
            </a:r>
          </a:p>
          <a:p>
            <a:r>
              <a:rPr lang="en-GB" dirty="0" smtClean="0"/>
              <a:t>Questions to shape the future</a:t>
            </a:r>
          </a:p>
          <a:p>
            <a:endParaRPr lang="en-GB" dirty="0"/>
          </a:p>
        </p:txBody>
      </p:sp>
    </p:spTree>
    <p:extLst>
      <p:ext uri="{BB962C8B-B14F-4D97-AF65-F5344CB8AC3E}">
        <p14:creationId xmlns:p14="http://schemas.microsoft.com/office/powerpoint/2010/main" val="2320619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Background - history</a:t>
            </a:r>
            <a:endParaRPr lang="en-GB" dirty="0"/>
          </a:p>
        </p:txBody>
      </p:sp>
      <p:sp>
        <p:nvSpPr>
          <p:cNvPr id="3" name="Subtitle 2"/>
          <p:cNvSpPr>
            <a:spLocks noGrp="1"/>
          </p:cNvSpPr>
          <p:nvPr>
            <p:ph type="body" sz="quarter" idx="14"/>
          </p:nvPr>
        </p:nvSpPr>
        <p:spPr>
          <a:prstGeom prst="rect">
            <a:avLst/>
          </a:prstGeom>
        </p:spPr>
        <p:txBody>
          <a:bodyPr/>
          <a:lstStyle/>
          <a:p>
            <a:r>
              <a:rPr lang="en-US" dirty="0" smtClean="0"/>
              <a:t>In 1962, Purdue and Stanford Universities established perhaps the first departments of computer science</a:t>
            </a:r>
          </a:p>
          <a:p>
            <a:r>
              <a:rPr lang="en-US" dirty="0" smtClean="0"/>
              <a:t>The first PhD in computer science was awarded in 1965 by the University of Pennsylvania</a:t>
            </a:r>
          </a:p>
          <a:p>
            <a:r>
              <a:rPr lang="en-US" dirty="0" smtClean="0"/>
              <a:t>A robotic hand was developed in the same year at the University of Belgrade</a:t>
            </a:r>
          </a:p>
          <a:p>
            <a:r>
              <a:rPr lang="en-US" dirty="0" smtClean="0"/>
              <a:t>Since the 1980s, there have been concerns that computing and technologies should play a major role in school curricula and practice</a:t>
            </a:r>
          </a:p>
          <a:p>
            <a:r>
              <a:rPr lang="en-US" dirty="0" smtClean="0">
                <a:solidFill>
                  <a:srgbClr val="7F7F7F"/>
                </a:solidFill>
              </a:rPr>
              <a:t>The Department of Trade and Industry supported the first microcomputers in schools in the UK</a:t>
            </a:r>
            <a:endParaRPr lang="en-GB" dirty="0">
              <a:solidFill>
                <a:srgbClr val="7F7F7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latin typeface="Calibri" pitchFamily="80" charset="0"/>
              </a:rPr>
              <a:t>Arguments for a CS curriculum</a:t>
            </a:r>
            <a:endParaRPr lang="en-GB" dirty="0"/>
          </a:p>
        </p:txBody>
      </p:sp>
      <p:sp>
        <p:nvSpPr>
          <p:cNvPr id="2" name="Subtitle 1"/>
          <p:cNvSpPr>
            <a:spLocks noGrp="1"/>
          </p:cNvSpPr>
          <p:nvPr>
            <p:ph type="body" sz="quarter" idx="14"/>
          </p:nvPr>
        </p:nvSpPr>
        <p:spPr>
          <a:xfrm>
            <a:off x="395288" y="1628800"/>
            <a:ext cx="8425184" cy="4752975"/>
          </a:xfrm>
          <a:prstGeom prst="rect">
            <a:avLst/>
          </a:prstGeom>
        </p:spPr>
        <p:txBody>
          <a:bodyPr/>
          <a:lstStyle/>
          <a:p>
            <a:r>
              <a:rPr lang="en-US" sz="1800" b="1" dirty="0" smtClean="0"/>
              <a:t>economic argument - </a:t>
            </a:r>
            <a:r>
              <a:rPr lang="en-US" sz="1800" dirty="0" smtClean="0"/>
              <a:t>education should support learners in a curriculum most likely to support a future economy, where young people meet the needs of current and future jobs and their skill requirements</a:t>
            </a:r>
          </a:p>
          <a:p>
            <a:r>
              <a:rPr lang="en-US" sz="1800" b="1" dirty="0" err="1" smtClean="0"/>
              <a:t>organisational</a:t>
            </a:r>
            <a:r>
              <a:rPr lang="en-US" sz="1800" b="1" dirty="0" smtClean="0"/>
              <a:t> argument - </a:t>
            </a:r>
            <a:r>
              <a:rPr lang="en-US" sz="1800" dirty="0" smtClean="0"/>
              <a:t>industries and institutions are increasingly engaging and employing learning technologists to support their own individual local needs</a:t>
            </a:r>
          </a:p>
          <a:p>
            <a:r>
              <a:rPr lang="en-US" sz="1800" b="1" dirty="0" smtClean="0"/>
              <a:t>community argument - </a:t>
            </a:r>
            <a:r>
              <a:rPr lang="en-US" sz="1800" dirty="0" smtClean="0"/>
              <a:t>computing facilities are increasingly being and will increasingly be used for social purposes but also by ‘communities’, including social communities</a:t>
            </a:r>
          </a:p>
          <a:p>
            <a:r>
              <a:rPr lang="en-US" sz="1800" b="1" dirty="0" smtClean="0"/>
              <a:t>educational argument - </a:t>
            </a:r>
            <a:r>
              <a:rPr lang="en-US" sz="1800" dirty="0" smtClean="0"/>
              <a:t>with new developments and new areas being opened up, education should appropriately support and </a:t>
            </a:r>
            <a:r>
              <a:rPr lang="en-US" sz="1800" dirty="0" err="1" smtClean="0"/>
              <a:t>fulfil</a:t>
            </a:r>
            <a:r>
              <a:rPr lang="en-US" sz="1800" dirty="0" smtClean="0"/>
              <a:t> these needs</a:t>
            </a:r>
          </a:p>
          <a:p>
            <a:r>
              <a:rPr lang="en-US" sz="1800" b="1" dirty="0" smtClean="0"/>
              <a:t>learning argument </a:t>
            </a:r>
            <a:r>
              <a:rPr lang="en-US" sz="1800" dirty="0" smtClean="0"/>
              <a:t>– computer science activities demand creativity and problem-solving approaches</a:t>
            </a:r>
          </a:p>
          <a:p>
            <a:r>
              <a:rPr lang="en-US" sz="1800" b="1" dirty="0" smtClean="0"/>
              <a:t>learner argument - </a:t>
            </a:r>
            <a:r>
              <a:rPr lang="en-US" sz="1800" dirty="0" smtClean="0"/>
              <a:t>learners should be enabled to engage not only in what are considered to be generic areas of future need (such as numeracy and literacy), but also in areas that interest them</a:t>
            </a:r>
            <a:endParaRPr lang="en-GB"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latin typeface="Calibri" pitchFamily="80" charset="0"/>
              </a:rPr>
              <a:t>Arguments for an ICT curriculum</a:t>
            </a:r>
            <a:endParaRPr lang="en-GB" dirty="0"/>
          </a:p>
        </p:txBody>
      </p:sp>
      <p:sp>
        <p:nvSpPr>
          <p:cNvPr id="2" name="Subtitle 1"/>
          <p:cNvSpPr>
            <a:spLocks noGrp="1"/>
          </p:cNvSpPr>
          <p:nvPr>
            <p:ph type="body" sz="quarter" idx="14"/>
          </p:nvPr>
        </p:nvSpPr>
        <p:spPr>
          <a:xfrm>
            <a:off x="395288" y="1628800"/>
            <a:ext cx="8425184" cy="4752975"/>
          </a:xfrm>
          <a:prstGeom prst="rect">
            <a:avLst/>
          </a:prstGeom>
        </p:spPr>
        <p:txBody>
          <a:bodyPr/>
          <a:lstStyle/>
          <a:p>
            <a:r>
              <a:rPr lang="en-US" sz="1800" b="1" dirty="0" smtClean="0"/>
              <a:t>economic argument - </a:t>
            </a:r>
            <a:r>
              <a:rPr lang="en-US" sz="1800" dirty="0" smtClean="0"/>
              <a:t>education should support learners in a curriculum most likely to support a future economy, where young people meet the needs of current and future jobs and their skill requirements</a:t>
            </a:r>
          </a:p>
          <a:p>
            <a:r>
              <a:rPr lang="en-US" sz="1800" b="1" dirty="0" err="1" smtClean="0"/>
              <a:t>organisational</a:t>
            </a:r>
            <a:r>
              <a:rPr lang="en-US" sz="1800" b="1" dirty="0" smtClean="0"/>
              <a:t> argument - </a:t>
            </a:r>
            <a:r>
              <a:rPr lang="en-US" sz="1800" dirty="0" smtClean="0"/>
              <a:t>industries and institutions are increasingly engaging and employing learning technologists to support their own individual local needs</a:t>
            </a:r>
          </a:p>
          <a:p>
            <a:r>
              <a:rPr lang="en-US" sz="1800" b="1" dirty="0" smtClean="0"/>
              <a:t>community argument - </a:t>
            </a:r>
            <a:r>
              <a:rPr lang="en-US" sz="1800" dirty="0" smtClean="0"/>
              <a:t>computing facilities are increasingly being and will increasingly be used for social purposes but also by ‘communities’, including social communities</a:t>
            </a:r>
          </a:p>
          <a:p>
            <a:r>
              <a:rPr lang="en-US" sz="1800" b="1" dirty="0" smtClean="0"/>
              <a:t>educational argument - </a:t>
            </a:r>
            <a:r>
              <a:rPr lang="en-US" sz="1800" dirty="0" smtClean="0"/>
              <a:t>with new developments and new areas being opened up, education should appropriately support and </a:t>
            </a:r>
            <a:r>
              <a:rPr lang="en-US" sz="1800" dirty="0" err="1" smtClean="0"/>
              <a:t>fulfil</a:t>
            </a:r>
            <a:r>
              <a:rPr lang="en-US" sz="1800" dirty="0" smtClean="0"/>
              <a:t> these needs</a:t>
            </a:r>
          </a:p>
          <a:p>
            <a:r>
              <a:rPr lang="en-US" sz="1800" b="1" dirty="0" smtClean="0"/>
              <a:t>learning argument </a:t>
            </a:r>
            <a:r>
              <a:rPr lang="en-US" sz="1800" dirty="0" smtClean="0"/>
              <a:t>- current and new facilities require users to have technical, operational and application skills and competencies if they are to use and apply such facilities to support themselves and others</a:t>
            </a:r>
          </a:p>
          <a:p>
            <a:r>
              <a:rPr lang="en-US" sz="1800" b="1" dirty="0" smtClean="0"/>
              <a:t>learner argument - </a:t>
            </a:r>
            <a:r>
              <a:rPr lang="en-US" sz="1800" dirty="0" smtClean="0"/>
              <a:t>learners should be enabled to engage not only in what are considered to be generic areas of future need (such as numeracy and literacy), but also in areas that interest them</a:t>
            </a:r>
          </a:p>
          <a:p>
            <a:r>
              <a:rPr lang="en-US" sz="1800" b="1" dirty="0"/>
              <a:t>r</a:t>
            </a:r>
            <a:r>
              <a:rPr lang="en-US" sz="1800" b="1" dirty="0" smtClean="0"/>
              <a:t>esearch argument?</a:t>
            </a:r>
            <a:endParaRPr lang="en-GB" sz="1800" b="1" dirty="0"/>
          </a:p>
        </p:txBody>
      </p:sp>
    </p:spTree>
    <p:extLst>
      <p:ext uri="{BB962C8B-B14F-4D97-AF65-F5344CB8AC3E}">
        <p14:creationId xmlns:p14="http://schemas.microsoft.com/office/powerpoint/2010/main" val="3911207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National policies and directions</a:t>
            </a:r>
            <a:endParaRPr lang="en-GB" dirty="0"/>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032" y="2508019"/>
            <a:ext cx="8676456" cy="25771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6117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National policies and directions</a:t>
            </a: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017" y="1810264"/>
            <a:ext cx="8820471" cy="399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141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National policies and directions</a:t>
            </a:r>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024" y="2011898"/>
            <a:ext cx="8748464" cy="35773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1419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dirty="0" smtClean="0"/>
              <a:t>Curriculum change – future needs</a:t>
            </a:r>
            <a:endParaRPr lang="en-GB" dirty="0"/>
          </a:p>
        </p:txBody>
      </p:sp>
      <p:sp>
        <p:nvSpPr>
          <p:cNvPr id="2" name="Subtitle 1"/>
          <p:cNvSpPr>
            <a:spLocks noGrp="1"/>
          </p:cNvSpPr>
          <p:nvPr>
            <p:ph type="body" sz="quarter" idx="14"/>
          </p:nvPr>
        </p:nvSpPr>
        <p:spPr>
          <a:prstGeom prst="rect">
            <a:avLst/>
          </a:prstGeom>
        </p:spPr>
        <p:txBody>
          <a:bodyPr/>
          <a:lstStyle/>
          <a:p>
            <a:r>
              <a:rPr lang="en-US" i="1" dirty="0" smtClean="0"/>
              <a:t>A high-quality computing education equips pupils to use computational thinking and creativity to understand and change the world</a:t>
            </a:r>
          </a:p>
          <a:p>
            <a:r>
              <a:rPr lang="en-US" i="1" dirty="0" smtClean="0"/>
              <a:t>Computing has deep links with mathematics, science, and design and technology, and provides insights into both natural and artificial systems</a:t>
            </a:r>
          </a:p>
          <a:p>
            <a:r>
              <a:rPr lang="en-US" i="1" dirty="0" smtClean="0"/>
              <a:t>The core of computing is computer science, in which pupils are taught the principles of information and computation, how digital systems work, and how to put this knowledge to use through programming </a:t>
            </a:r>
            <a:r>
              <a:rPr lang="en-US" dirty="0" smtClean="0"/>
              <a:t>(DFE, 2013: </a:t>
            </a:r>
            <a:r>
              <a:rPr lang="en-US" dirty="0" err="1" smtClean="0"/>
              <a:t>n.p</a:t>
            </a:r>
            <a:r>
              <a:rPr lang="en-US" dirty="0" smtClean="0"/>
              <a:t>.)</a:t>
            </a:r>
          </a:p>
          <a:p>
            <a:r>
              <a:rPr lang="en-US" dirty="0" smtClean="0"/>
              <a:t>England is not alone in curriculum changes of this type</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8C0E1D"/>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52B1E"/>
      </a:hlink>
      <a:folHlink>
        <a:srgbClr val="D52B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 2: Text Only">
  <a:themeElements>
    <a:clrScheme name="Custom 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52B1E"/>
      </a:hlink>
      <a:folHlink>
        <a:srgbClr val="D52B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TotalTime>
  <Words>1604</Words>
  <Application>Microsoft Office PowerPoint</Application>
  <PresentationFormat>On-screen Show (4:3)</PresentationFormat>
  <Paragraphs>116</Paragraphs>
  <Slides>17</Slides>
  <Notes>1</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Office Theme</vt:lpstr>
      <vt:lpstr>Slide 2: Text Only</vt:lpstr>
      <vt:lpstr>Computer Science (CS) or Information and Communication Technologies (ICT): The curriculum needs both</vt:lpstr>
      <vt:lpstr>Summary</vt:lpstr>
      <vt:lpstr>Background - history</vt:lpstr>
      <vt:lpstr>Arguments for a CS curriculum</vt:lpstr>
      <vt:lpstr>Arguments for an ICT curriculum</vt:lpstr>
      <vt:lpstr>National policies and directions</vt:lpstr>
      <vt:lpstr>National policies and directions</vt:lpstr>
      <vt:lpstr>National policies and directions</vt:lpstr>
      <vt:lpstr>Curriculum change – future needs</vt:lpstr>
      <vt:lpstr>School practices and needs</vt:lpstr>
      <vt:lpstr>School practices and needs</vt:lpstr>
      <vt:lpstr>School practices and needs</vt:lpstr>
      <vt:lpstr>Questions to shape the future</vt:lpstr>
      <vt:lpstr>Questions to shape the future</vt:lpstr>
      <vt:lpstr>My thanks</vt:lpstr>
      <vt:lpstr>References</vt:lpstr>
      <vt:lpstr>Contact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wendy.gallagher</dc:creator>
  <cp:lastModifiedBy>Passey, Don</cp:lastModifiedBy>
  <cp:revision>94</cp:revision>
  <dcterms:created xsi:type="dcterms:W3CDTF">2011-10-31T13:04:17Z</dcterms:created>
  <dcterms:modified xsi:type="dcterms:W3CDTF">2015-06-30T14:46:14Z</dcterms:modified>
</cp:coreProperties>
</file>