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5" r:id="rId2"/>
    <p:sldMasterId id="2147483687" r:id="rId3"/>
    <p:sldMasterId id="2147484070" r:id="rId4"/>
    <p:sldMasterId id="2147484083" r:id="rId5"/>
    <p:sldMasterId id="2147484222" r:id="rId6"/>
    <p:sldMasterId id="2147484308" r:id="rId7"/>
    <p:sldMasterId id="2147484405" r:id="rId8"/>
    <p:sldMasterId id="2147485025" r:id="rId9"/>
    <p:sldMasterId id="2147485613" r:id="rId10"/>
  </p:sldMasterIdLst>
  <p:notesMasterIdLst>
    <p:notesMasterId r:id="rId33"/>
  </p:notesMasterIdLst>
  <p:sldIdLst>
    <p:sldId id="495" r:id="rId11"/>
    <p:sldId id="443" r:id="rId12"/>
    <p:sldId id="421" r:id="rId13"/>
    <p:sldId id="452" r:id="rId14"/>
    <p:sldId id="420" r:id="rId15"/>
    <p:sldId id="423" r:id="rId16"/>
    <p:sldId id="419" r:id="rId17"/>
    <p:sldId id="424" r:id="rId18"/>
    <p:sldId id="426" r:id="rId19"/>
    <p:sldId id="440" r:id="rId20"/>
    <p:sldId id="438" r:id="rId21"/>
    <p:sldId id="444" r:id="rId22"/>
    <p:sldId id="445" r:id="rId23"/>
    <p:sldId id="439" r:id="rId24"/>
    <p:sldId id="496" r:id="rId25"/>
    <p:sldId id="497" r:id="rId26"/>
    <p:sldId id="508" r:id="rId27"/>
    <p:sldId id="504" r:id="rId28"/>
    <p:sldId id="505" r:id="rId29"/>
    <p:sldId id="506" r:id="rId30"/>
    <p:sldId id="507" r:id="rId31"/>
    <p:sldId id="50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4F1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027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1181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000213A7-792C-4737-8C2B-F9AE8E9D5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479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Joke Voogt &amp; Gerald</a:t>
            </a:r>
            <a:r>
              <a:rPr lang="en-NZ" baseline="0" dirty="0" smtClean="0"/>
              <a:t> Knezek, led the charge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213A7-792C-4737-8C2B-F9AE8E9D548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774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6D7F2D42-0CDF-4024-986B-2EA979A80296}" type="slidenum">
              <a:rPr kumimoji="1" lang="en-US" altLang="ja-JP" sz="1200">
                <a:latin typeface="Times New Roman" pitchFamily="18" charset="0"/>
                <a:cs typeface="Arial" pitchFamily="34" charset="0"/>
              </a:rPr>
              <a:pPr algn="r" eaLnBrk="1" hangingPunct="1"/>
              <a:t>7</a:t>
            </a:fld>
            <a:endParaRPr kumimoji="1" lang="en-US" altLang="ja-JP" sz="12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fld id="{FAD69343-7C96-4991-A4FD-346A8828A09F}" type="slidenum">
              <a:rPr lang="en-US" altLang="en-US" sz="1200">
                <a:latin typeface="Arial" pitchFamily="34" charset="0"/>
              </a:rPr>
              <a:pPr eaLnBrk="1" hangingPunct="1"/>
              <a:t>9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EBD8460F-F879-4E50-BF4A-D08F2C995399}" type="slidenum">
              <a:rPr kumimoji="1" lang="en-US" altLang="ja-JP" sz="1200">
                <a:latin typeface="Times New Roman" pitchFamily="18" charset="0"/>
              </a:rPr>
              <a:pPr algn="r" eaLnBrk="1" hangingPunct="1"/>
              <a:t>9</a:t>
            </a:fld>
            <a:endParaRPr kumimoji="1" lang="en-US" altLang="ja-JP" sz="1200">
              <a:latin typeface="Times New Roman" pitchFamily="18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nl-NL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B0B01-A12B-4BF0-99E5-D876F68E4713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98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Vignette 2 India 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B0B01-A12B-4BF0-99E5-D876F68E4713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32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Vignette 8 Africa – Samsung </a:t>
            </a:r>
          </a:p>
          <a:p>
            <a:r>
              <a:rPr lang="en-US" sz="1100" dirty="0">
                <a:latin typeface="+mn-lt"/>
                <a:ea typeface="+mn-ea"/>
                <a:cs typeface="+mn-cs"/>
              </a:rPr>
              <a:t>The 12m long space allows for classes of between 20 and 25 students, and each comes equipped with a large 50 inch interactive whiteboard, solar-powered notebooks, tablets and cameras. All devices can connect to the internet via wireless broadband.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B0B01-A12B-4BF0-99E5-D876F68E4713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3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7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RUIMTE VOOR DE TITEL, ARIAL NARROW BOLD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 lIns="91440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l-NL" noProof="0" smtClean="0"/>
              <a:t>RUIMTE VOOR DE SUBTITEL ARIAL NARROW C17/25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lnSpc>
                <a:spcPct val="100000"/>
              </a:lnSpc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lnSpc>
                <a:spcPct val="100000"/>
              </a:lnSpc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fld id="{506EAAE8-6BBA-4B41-A5FC-60B427671906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0583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E2D72-D30D-469D-A0BE-7174863ABF84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874245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5" name="Rectangle 4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519AA-73A8-403A-8A77-579B5E521807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944387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3" name="Rectangle 2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3E31C-8817-46BB-9E6A-265B3C7A21B5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869034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EDD24-7FBE-48A1-8A86-F14BA5FB6E2E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250810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E84CA-ADF2-40CC-A26C-B3533D5AFEA3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351665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4279900"/>
            <a:ext cx="8575675" cy="138113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46FE1-E5E8-4301-B955-4D8EEE4D5063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8608793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267200"/>
            <a:ext cx="27432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84163" y="461963"/>
            <a:ext cx="8575675" cy="136525"/>
            <a:chOff x="284163" y="1759424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C4E4B36-52EF-4B7F-89C7-83D9081CBEC8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54628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21013" y="480218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C646D9C-9F17-469D-9979-94FBA3F5D2F7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334699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A487C-98A1-43E6-B630-005449795238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033095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5314156" y="2856707"/>
            <a:ext cx="5934075" cy="11350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 rot="5400000">
            <a:off x="4658519" y="3355181"/>
            <a:ext cx="5934075" cy="138113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77281" y="1582586"/>
              <a:ext cx="159917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78754" y="1582586"/>
              <a:ext cx="2741777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0531" y="1582586"/>
              <a:ext cx="423312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139B0-4006-4F8A-B6ED-612E5D1A69F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955672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220064" y="6165304"/>
            <a:ext cx="2703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57595B"/>
                </a:solidFill>
                <a:latin typeface="Verdana"/>
                <a:ea typeface="+mn-ea"/>
                <a:cs typeface="Verdana"/>
              </a:rPr>
              <a:t>www.edfutures.net</a:t>
            </a:r>
          </a:p>
        </p:txBody>
      </p:sp>
      <p:pic>
        <p:nvPicPr>
          <p:cNvPr id="7" name="Picture 12" descr="Powerpoint_chapter_bkgrnd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OU LOGO 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54912" y="5790846"/>
            <a:ext cx="1481584" cy="106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dfutures_logo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5740208"/>
            <a:ext cx="1691680" cy="1129251"/>
          </a:xfrm>
          <a:prstGeom prst="rect">
            <a:avLst/>
          </a:prstGeom>
        </p:spPr>
      </p:pic>
      <p:sp>
        <p:nvSpPr>
          <p:cNvPr id="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51520" y="260648"/>
            <a:ext cx="6959111" cy="6080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51520" y="908720"/>
            <a:ext cx="6959111" cy="608013"/>
          </a:xfrm>
        </p:spPr>
        <p:txBody>
          <a:bodyPr/>
          <a:lstStyle>
            <a:lvl1pPr marL="0" indent="0">
              <a:buNone/>
              <a:defRPr sz="28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8248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4063" y="363538"/>
            <a:ext cx="1779587" cy="524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125" y="363538"/>
            <a:ext cx="5189538" cy="524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C6EB4-95BA-4B30-AF5B-4C15611ACDCB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388548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278423" y="1600200"/>
            <a:ext cx="8481646" cy="40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5492" y="476672"/>
            <a:ext cx="668948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16416" y="6525344"/>
            <a:ext cx="827584" cy="3397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999B9E"/>
                </a:solidFill>
                <a:latin typeface="Verdana"/>
                <a:cs typeface="Verdana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8A33C3-803C-434B-BD62-A908756E67A8}" type="slidenum">
              <a:rPr lang="en-GB" smtClean="0"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dirty="0" smtClean="0">
              <a:ea typeface="+mn-ea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99592" y="6525344"/>
            <a:ext cx="2423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57595B">
                    <a:lumMod val="60000"/>
                    <a:lumOff val="40000"/>
                  </a:srgbClr>
                </a:solidFill>
                <a:latin typeface="Verdana"/>
                <a:ea typeface="+mn-ea"/>
                <a:cs typeface="Verdana"/>
              </a:rPr>
              <a:t>www.edfutures.net</a:t>
            </a:r>
            <a:endParaRPr lang="en-US" sz="1800" b="1" dirty="0">
              <a:solidFill>
                <a:srgbClr val="57595B">
                  <a:lumMod val="60000"/>
                  <a:lumOff val="40000"/>
                </a:srgbClr>
              </a:solidFill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27095494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86361"/>
            <a:ext cx="7200800" cy="135902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50825" y="3068638"/>
            <a:ext cx="8642350" cy="252095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1600" b="0">
                <a:solidFill>
                  <a:srgbClr val="000000"/>
                </a:solidFill>
              </a:defRPr>
            </a:lvl3pPr>
            <a:lvl4pPr marL="1371600" indent="0">
              <a:buFont typeface="Arial"/>
              <a:buNone/>
              <a:defRPr sz="1400" b="0">
                <a:solidFill>
                  <a:srgbClr val="000000"/>
                </a:solidFill>
              </a:defRPr>
            </a:lvl4pPr>
            <a:lvl5pPr marL="1828800" indent="0">
              <a:buFont typeface="Arial"/>
              <a:buNone/>
              <a:defRPr sz="12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16416" y="6525344"/>
            <a:ext cx="827584" cy="3397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999B9E"/>
                </a:solidFill>
                <a:latin typeface="Verdana"/>
                <a:cs typeface="Verdana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8A33C3-803C-434B-BD62-A908756E67A8}" type="slidenum">
              <a:rPr lang="en-GB" smtClean="0"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dirty="0" smtClean="0">
              <a:ea typeface="+mn-ea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99592" y="6525344"/>
            <a:ext cx="2423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999B9E"/>
                </a:solidFill>
                <a:latin typeface="Verdana"/>
                <a:ea typeface="+mn-ea"/>
                <a:cs typeface="Verdana"/>
              </a:rPr>
              <a:t>www.edfutures.net</a:t>
            </a:r>
            <a:endParaRPr lang="en-US" sz="1800" b="1" dirty="0">
              <a:solidFill>
                <a:srgbClr val="999B9E"/>
              </a:solidFill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51188800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92" y="188640"/>
            <a:ext cx="668948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294967295"/>
          </p:nvPr>
        </p:nvSpPr>
        <p:spPr>
          <a:xfrm>
            <a:off x="7010400" y="6518275"/>
            <a:ext cx="2133600" cy="339725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8A33C3-803C-434B-BD62-A908756E67A8}" type="slidenum">
              <a:rPr lang="en-GB" sz="1800">
                <a:solidFill>
                  <a:srgbClr val="57595B"/>
                </a:solidFill>
                <a:latin typeface="Arial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800" dirty="0">
              <a:solidFill>
                <a:srgbClr val="57595B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994365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25" y="363538"/>
            <a:ext cx="71215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3" y="2051050"/>
            <a:ext cx="7118350" cy="1703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3713" y="3906838"/>
            <a:ext cx="7118350" cy="1704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A648E-F377-489C-92CE-18A8AF5422EA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51042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5C5F2-A4E7-4744-AADA-3FBE003090C9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CCDB0-C4D9-4C90-A622-C60AF1B2935C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45804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7EEDA2-7D2F-4E75-9EDC-9BDEC3D3D683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7986A-F09C-4DB8-A1BA-C9AC70DE360B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81865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D9F41E-9407-42D8-A1BA-ECAA95199085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622FF-4B17-4D6D-AC30-E5A11B2CAE7E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88849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B9F588-DE1D-4750-9429-E752C798B6ED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4FB7B-A213-490E-9A11-651AFA107FC1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03068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2C0749-F5BE-4D51-9F14-8DACE16E1833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05BBB-B389-4376-B71C-2E30A8972431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25638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2F0A07-E56E-450E-B52F-BA8F939E6CB7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971ED-D542-41CC-8911-7FB4C18F8EA3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6721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E2084-0E41-4EC1-B3BD-9C85B6760413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D3E60-241C-467A-8969-5F3A395E6204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42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478E8-5740-43AB-8357-28107DE11C01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04306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4F8D4-35A5-4B2B-B123-6E88F414E890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85FA2-B8E7-47A8-9D76-BE585B9EA536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83775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B8349E-29F4-4AC6-93C2-E154A6F4A839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858FA-35A7-4A21-A1F9-838833CEDDFA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28628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D28C4-311E-4DAF-B74A-56F92AB70DCF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EE0FA-6294-4F56-9071-262EBBDE5E06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59837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ECEB6B-9E60-40DA-9EB5-B440D105BFC1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5D6DE-CDD8-402E-858D-1DA289B0611C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98240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RUIMTE VOOR DE TITEL, ARIAL NARROW BOLD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 lIns="91440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l-NL" noProof="0" smtClean="0"/>
              <a:t>RUIMTE VOOR DE SUBTITEL ARIAL NARROW C17/25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lnSpc>
                <a:spcPct val="100000"/>
              </a:lnSpc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lnSpc>
                <a:spcPct val="100000"/>
              </a:lnSpc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fld id="{59DA8AC8-96B5-419B-850E-AAB1860A09FB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69443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02D46-240B-46A5-BD82-44004A9D1069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44679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68AA9-3F3D-42E8-B323-797CD5305547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3049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3713" y="2051050"/>
            <a:ext cx="34829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088" y="2051050"/>
            <a:ext cx="34829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9095F-D866-4770-9188-ACDB86472BD1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57322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B8190-95AA-492E-A583-93BEB777209A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76668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0F557-CCE8-4D21-ABCF-B0536281D78C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9620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6A7FE2-EFD0-47DE-937F-428AD3AAE9D2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98621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437FC-37D6-4BA3-956E-81C87E400A20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1909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F4993-384F-4D7A-B646-61EDA9EDD9B8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70572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B2D9F-4447-4C37-86C7-CD9218FF25F4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40521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B3029-FDE0-4CCD-9529-8EA6DAF9588E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15630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4063" y="363538"/>
            <a:ext cx="1779587" cy="524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125" y="363538"/>
            <a:ext cx="5189538" cy="524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C7689-B858-433E-B1A1-20E22D35F9C0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78847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25" y="363538"/>
            <a:ext cx="71215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3" y="2051050"/>
            <a:ext cx="7118350" cy="1703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3713" y="3906838"/>
            <a:ext cx="7118350" cy="1704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17834-D1EA-4E44-8559-769B05EC04DA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502633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RUIMTE VOOR DE TITEL, ARIAL NARROW BOLD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 lIns="91440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l-NL" noProof="0" smtClean="0"/>
              <a:t>RUIMTE VOOR DE SUBTITEL ARIAL NARROW C17/25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lnSpc>
                <a:spcPct val="100000"/>
              </a:lnSpc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lnSpc>
                <a:spcPct val="100000"/>
              </a:lnSpc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fld id="{9326B975-3DA6-4E99-9ACE-C85C81D91A40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59013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3C16D-373D-4CAC-86D8-95C389DD490E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893651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A4D7B-3412-438A-B6AF-14E3F87DFCD8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8381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3713" y="2051050"/>
            <a:ext cx="34829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088" y="2051050"/>
            <a:ext cx="34829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1E4EF-82BE-4B4F-8739-84A31AFC2C25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3853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3713" y="2051050"/>
            <a:ext cx="34829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088" y="2051050"/>
            <a:ext cx="34829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ABB73-3447-4E8F-A49A-03DA399844BD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198738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0365F-3F2C-4080-A618-089670EAEE8D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42056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2FE78-B912-42C8-9851-559A8BB2CB5D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72239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67A19-713B-46FD-8A10-E8A1F6ABC3C8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59776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F17DD-276E-4562-A0CC-CD014F7E6B42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89728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FFEC3-52A1-4E6E-B90F-697D197380B1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42575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F2A94-B5F1-4AAF-B9EB-55A64E531FD3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73908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4063" y="363538"/>
            <a:ext cx="1779587" cy="524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125" y="363538"/>
            <a:ext cx="5189538" cy="524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7C3ED-16EB-4D51-AC00-929F7B91C772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4409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25" y="363538"/>
            <a:ext cx="71215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3" y="2051050"/>
            <a:ext cx="7118350" cy="1703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3713" y="3906838"/>
            <a:ext cx="7118350" cy="1704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47F77-99D1-44FA-988E-20F03546C37D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977585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RUIMTE VOOR DE TITEL, ARIAL NARROW BOLD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 lIns="91440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l-NL" noProof="0" smtClean="0"/>
              <a:t>RUIMTE VOOR DE SUBTITEL ARIAL NARROW C17/25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lnSpc>
                <a:spcPct val="100000"/>
              </a:lnSpc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lnSpc>
                <a:spcPct val="100000"/>
              </a:lnSpc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fld id="{41056F90-B787-4B97-852B-BCBB276BE75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562231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F4A03-417F-411E-99F0-531D11EC3263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20187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F4C4E-A110-4D39-ADEA-F5363AD905C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550322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98B3F-012F-4481-B10B-513B06BCE352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621958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3713" y="2051050"/>
            <a:ext cx="34829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088" y="2051050"/>
            <a:ext cx="34829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76509-4B2B-4FBD-AE76-4CF099CE9E34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05004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4E977-0BD4-447C-A6B3-93D18018EF4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2062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E0E04-701F-4345-BA2B-16913F9830BD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538532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86765-0B78-40C6-A221-4F33EBDA3DD0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825434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7B952-E1C7-4D9D-ADEB-77ADAE270D9A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548970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D9DBB-63CC-4539-9633-0F30CAC3713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9594867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DB542-73F4-408A-88F1-4BF8C6F50037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654273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4063" y="363538"/>
            <a:ext cx="1779587" cy="524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125" y="363538"/>
            <a:ext cx="5189538" cy="524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59126-0077-4982-ADA6-82B5151875F5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8227029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25" y="363538"/>
            <a:ext cx="71215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3" y="2051050"/>
            <a:ext cx="7118350" cy="1703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3713" y="3906838"/>
            <a:ext cx="7118350" cy="1704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34689-F8A5-416A-A272-35EEB6431A5D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8301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C1DAC-7F2B-4C11-94AE-9CD5B47842D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619328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04D743-3557-4E10-9894-9559AB0A124B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7AB2A-4775-4BDB-A8F6-E2F4D3409942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08542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56769-A91F-433E-BCFA-8D07D557E091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28145-AFCB-4691-8FCF-76EDED55F930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9652684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C496AA-6717-4E2F-8810-F634682CA44B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95955-CE83-4DCF-A0C3-D4976699A19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458407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75888-76A4-4064-95F5-227E36F68386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A1AC2-EB1E-4C1B-858D-089CB1120A3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9730082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1EB0C2-5D41-4D91-8F9E-8E811544D255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1AFD-EB98-42C2-81BB-94F6AB1E9CB4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4450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CBED4E-E8FB-42F6-9DF2-0A85412EF305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E6A58-9A40-4935-9054-7202D32FEFE1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2557796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71B4DE-F314-4A50-9FEE-1737ECFCCBA4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DE199-AD0C-404B-98B6-039B750291E6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86422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32A189-2CD2-4487-9402-4CC6A200C4CD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41AC3-12DE-4E2E-83F4-35CFB3BDF3B5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052412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DDB7F1-E80F-4CE1-AA86-B1EC608011EF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033A9-DB42-44AD-BBEC-A18D231D3311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360662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0EFB06-82C7-4AAE-85B5-4970A3F4F3DA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BC25D-BF5B-4B0D-B640-E28E97094CEA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8395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DB489-9B22-4B63-AED5-412362B9F9B5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379642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3F890-9751-4B5F-BBA6-46B8BAAF17B9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E4A50-1B90-401A-9CA7-6ECCB2E7FE6B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761048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8DA8CD-03E2-4676-BEAD-A37FC3DC1740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8B9D7-19BE-45AF-87C3-507F06450066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029455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D8D562-613E-4DF3-8F48-9A322522229A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88ED1-4AA5-46E1-90DA-0A3761C32B06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976679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56A182-E5FC-461F-A4A5-1A56026EA8FE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1BA6F-DA9C-4AAF-BBC2-95BE4CBDF2CC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781820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E1DC59-A6B9-4DF2-B509-5E0DB29A0AC9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4F3EF-155E-4450-A365-70537544E699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464654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9D4E5-EDF8-4373-BFF6-7F7E87934428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86CF8-C75C-492E-B5CA-297FB85A1DB6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782324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03041-7D8E-449E-8687-9A19D3C78D9C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E02F0-9B19-4FD6-8D33-6B780833D435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037363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54624-84C8-45EB-BC8C-147F01C1112E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0C01D-F081-4BA7-92F3-6B93B3832F3D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231848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5C049-9F23-4BB4-8378-F09D955B6AC5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FDF6F-8862-4E24-AB96-FBDE30056638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756820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2C9A02-DBF1-4C72-93CD-A49644B401E9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058A4-5E57-42A5-81C8-157B948444A5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2089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B8314-49CD-4439-99AB-45CB6D2BF9C4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635114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A4FFA-19C2-4723-B472-F81B4DD897A9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386D8-2784-42A5-BAAE-1F540CCA306C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173028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E049DE-620B-4A77-8389-A7E05528E7F2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B85C7-D95E-4E7C-AD37-C6C30A38E2F5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095511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72D34B-DFA4-4965-AFF6-115284A04702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07C34-B462-43C2-A23B-A686145C020D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5056096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A98CB6-EA47-4DBB-9BF8-856357A57705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D4E35-678D-4E4B-8AF4-957E5B5AE789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102977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1F8E0-6A76-4DDC-8BEF-9F07B3541A98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2FB1F-D250-46A2-AB3F-35BCD278E2E2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97027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FE405-4895-41C9-A2F3-BE16541CEC2B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99F0D-C66B-4DBC-9C81-3313DA58B1B8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303166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1CC62-650D-4D01-ABC1-AFD69975B865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BDA88-DF64-40A1-A9DD-49DA7864BDF6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91975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795574-22E6-40CC-A57A-6AEE83071B4A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590F1-906A-465D-A3DE-2F961F40F28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636612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123F2-AE6F-442A-ACF5-011A1341D3E1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78E54-42A5-4DBE-A543-7C68AABE6F19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77107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4ACA34-0009-4D04-936B-9F130583D426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6577B-EA34-4052-BFC1-B2135ECD6989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2286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C1191-2C02-4372-A6CC-0A9E789FAD66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235287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A79E8-BE72-4E10-B07E-E6DD296D0779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BB2DE-9F06-44CB-AD43-9231A6D942AB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062678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429FC4-4A42-495B-9B6C-EFC142C6CB18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5423B-54FA-41EF-949E-E1A7B0EE1451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510652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583E6B-BE3E-465B-B993-E81012B4D795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E0ED8-EF47-418B-8ED1-71BEED53221C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820266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163" y="6227763"/>
            <a:ext cx="8574087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anchor="b" anchorCtr="0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A6A6A6"/>
                </a:solidFill>
                <a:latin typeface="Arial Narrow" pitchFamily="34" charset="0"/>
                <a:ea typeface="MS PGothic" pitchFamily="34" charset="-128"/>
              </a:defRPr>
            </a:lvl1pPr>
          </a:lstStyle>
          <a:p>
            <a:fld id="{328926CB-3BCE-4A0D-8EEA-F2A63F042571}" type="datetimeFigureOut">
              <a:rPr lang="en-US" altLang="en-US"/>
              <a:pPr/>
              <a:t>7/2/2015</a:t>
            </a:fld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BB446-67EC-442C-92D6-7B7F3F776E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6305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66CB7-A372-4965-89E0-59CE34427E7A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999800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 anchorCtr="0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D2E0ACE-A8C6-428C-B870-39191652E910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832191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A6A6A6"/>
                </a:solidFill>
                <a:latin typeface="Arial Narrow" pitchFamily="34" charset="0"/>
                <a:ea typeface="MS PGothic" pitchFamily="34" charset="-128"/>
              </a:defRPr>
            </a:lvl1pPr>
          </a:lstStyle>
          <a:p>
            <a:fld id="{E5A78D1F-60FD-4C4C-92CE-DD2D472C5A18}" type="datetimeFigureOut">
              <a:rPr lang="en-US" altLang="en-US"/>
              <a:pPr/>
              <a:t>7/2/2015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48E2C-77C2-4B8E-832B-AE518D6A4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0505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/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3D5026A-AE02-4804-B26A-09E8BD61AC5A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150184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A738B-C9DA-4714-B8D6-8FCAC6E248C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339039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7B617-B18C-4085-97DC-04239452C06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9727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3.jpe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2125" y="363538"/>
            <a:ext cx="71215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2051050"/>
            <a:ext cx="711835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latin typeface="Arial" pitchFamily="34" charset="0"/>
              </a:defRPr>
            </a:lvl1pPr>
          </a:lstStyle>
          <a:p>
            <a:fld id="{F2AF0818-EB59-4DDA-A527-91850B6DA649}" type="slidenum">
              <a:rPr lang="nl-NL" altLang="en-US"/>
              <a:pPr/>
              <a:t>‹#›</a:t>
            </a:fld>
            <a:endParaRPr lang="nl-NL" alt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 Narrow" charset="0"/>
              <a:ea typeface="ＭＳ Ｐゴシック" charset="0"/>
            </a:endParaRPr>
          </a:p>
        </p:txBody>
      </p:sp>
      <p:pic>
        <p:nvPicPr>
          <p:cNvPr id="1032" name="Picture 8" descr="UT_Logo_2400_Black_N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35713"/>
            <a:ext cx="19939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92" r:id="rId1"/>
    <p:sldLayoutId id="2147485493" r:id="rId2"/>
    <p:sldLayoutId id="2147485494" r:id="rId3"/>
    <p:sldLayoutId id="2147485495" r:id="rId4"/>
    <p:sldLayoutId id="2147485496" r:id="rId5"/>
    <p:sldLayoutId id="2147485497" r:id="rId6"/>
    <p:sldLayoutId id="2147485498" r:id="rId7"/>
    <p:sldLayoutId id="2147485499" r:id="rId8"/>
    <p:sldLayoutId id="2147485500" r:id="rId9"/>
    <p:sldLayoutId id="2147485501" r:id="rId10"/>
    <p:sldLayoutId id="2147485502" r:id="rId11"/>
    <p:sldLayoutId id="21474855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owerpoint_slide_bkgrnd2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6931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423" y="1600200"/>
            <a:ext cx="8481646" cy="40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5492" y="476672"/>
            <a:ext cx="668948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3" name="Picture 2" descr="OU shield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32656"/>
            <a:ext cx="749758" cy="9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5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4" r:id="rId1"/>
    <p:sldLayoutId id="2147485615" r:id="rId2"/>
    <p:sldLayoutId id="2147485616" r:id="rId3"/>
    <p:sldLayoutId id="2147485617" r:id="rId4"/>
  </p:sldLayoutIdLst>
  <p:transition>
    <p:fade/>
  </p:transition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None/>
        <a:defRPr sz="2800" b="1">
          <a:solidFill>
            <a:schemeClr val="tx2"/>
          </a:solidFill>
          <a:latin typeface="Verdana"/>
          <a:ea typeface="+mj-ea"/>
          <a:cs typeface="Verdana"/>
        </a:defRPr>
      </a:lvl1pPr>
      <a:lvl2pPr marL="360363" indent="-360363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&gt;"/>
        <a:defRPr sz="3200" b="1">
          <a:solidFill>
            <a:schemeClr val="tx2"/>
          </a:solidFill>
          <a:latin typeface="Arial" pitchFamily="34" charset="0"/>
        </a:defRPr>
      </a:lvl2pPr>
      <a:lvl3pPr marL="360363" indent="-360363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&gt;"/>
        <a:defRPr sz="3200" b="1">
          <a:solidFill>
            <a:schemeClr val="tx2"/>
          </a:solidFill>
          <a:latin typeface="Arial" pitchFamily="34" charset="0"/>
        </a:defRPr>
      </a:lvl3pPr>
      <a:lvl4pPr marL="360363" indent="-360363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&gt;"/>
        <a:defRPr sz="3200" b="1">
          <a:solidFill>
            <a:schemeClr val="tx2"/>
          </a:solidFill>
          <a:latin typeface="Arial" pitchFamily="34" charset="0"/>
        </a:defRPr>
      </a:lvl4pPr>
      <a:lvl5pPr marL="360363" indent="-360363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&gt;"/>
        <a:defRPr sz="3200" b="1">
          <a:solidFill>
            <a:schemeClr val="tx2"/>
          </a:solidFill>
          <a:latin typeface="Arial" pitchFamily="34" charset="0"/>
        </a:defRPr>
      </a:lvl5pPr>
      <a:lvl6pPr marL="817563" indent="-360363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&gt;"/>
        <a:defRPr sz="3200" b="1">
          <a:solidFill>
            <a:schemeClr val="tx2"/>
          </a:solidFill>
          <a:latin typeface="Arial" pitchFamily="34" charset="0"/>
        </a:defRPr>
      </a:lvl6pPr>
      <a:lvl7pPr marL="1274763" indent="-360363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&gt;"/>
        <a:defRPr sz="3200" b="1">
          <a:solidFill>
            <a:schemeClr val="tx2"/>
          </a:solidFill>
          <a:latin typeface="Arial" pitchFamily="34" charset="0"/>
        </a:defRPr>
      </a:lvl7pPr>
      <a:lvl8pPr marL="1731963" indent="-360363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&gt;"/>
        <a:defRPr sz="3200" b="1">
          <a:solidFill>
            <a:schemeClr val="tx2"/>
          </a:solidFill>
          <a:latin typeface="Arial" pitchFamily="34" charset="0"/>
        </a:defRPr>
      </a:lvl8pPr>
      <a:lvl9pPr marL="2189163" indent="-360363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&gt;"/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b="1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&gt;"/>
        <a:defRPr sz="2000">
          <a:solidFill>
            <a:schemeClr val="tx1"/>
          </a:solidFill>
          <a:latin typeface="Verdana"/>
          <a:cs typeface="Verdan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00">
          <a:solidFill>
            <a:schemeClr val="tx1"/>
          </a:solidFill>
          <a:latin typeface="Verdana"/>
          <a:cs typeface="Verdan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Verdana"/>
          <a:cs typeface="Verdan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Verdana"/>
          <a:cs typeface="Verdan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nl-NL" altLang="en-US" smtClean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nl-NL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97A11248-77FC-4F22-A790-D0BCCF16B649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D57EDBC-E8EC-40AB-9362-F2F2A745C023}" type="slidenum">
              <a:rPr lang="nl-NL" altLang="en-US"/>
              <a:pPr/>
              <a:t>‹#›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4" r:id="rId1"/>
    <p:sldLayoutId id="2147485505" r:id="rId2"/>
    <p:sldLayoutId id="2147485506" r:id="rId3"/>
    <p:sldLayoutId id="2147485507" r:id="rId4"/>
    <p:sldLayoutId id="2147485508" r:id="rId5"/>
    <p:sldLayoutId id="2147485509" r:id="rId6"/>
    <p:sldLayoutId id="2147485510" r:id="rId7"/>
    <p:sldLayoutId id="2147485511" r:id="rId8"/>
    <p:sldLayoutId id="2147485512" r:id="rId9"/>
    <p:sldLayoutId id="2147485513" r:id="rId10"/>
    <p:sldLayoutId id="21474855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2125" y="363538"/>
            <a:ext cx="71215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2051050"/>
            <a:ext cx="711835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0284A04C-3AAE-4309-9F63-B642DB5FAE36}" type="slidenum">
              <a:rPr lang="nl-NL" altLang="en-US"/>
              <a:pPr/>
              <a:t>‹#›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3" r:id="rId1"/>
    <p:sldLayoutId id="2147485515" r:id="rId2"/>
    <p:sldLayoutId id="2147485516" r:id="rId3"/>
    <p:sldLayoutId id="2147485517" r:id="rId4"/>
    <p:sldLayoutId id="2147485518" r:id="rId5"/>
    <p:sldLayoutId id="2147485519" r:id="rId6"/>
    <p:sldLayoutId id="2147485520" r:id="rId7"/>
    <p:sldLayoutId id="2147485521" r:id="rId8"/>
    <p:sldLayoutId id="2147485522" r:id="rId9"/>
    <p:sldLayoutId id="2147485523" r:id="rId10"/>
    <p:sldLayoutId id="2147485524" r:id="rId11"/>
    <p:sldLayoutId id="214748552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2125" y="363538"/>
            <a:ext cx="71215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2051050"/>
            <a:ext cx="711835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864A59D9-8D0C-40C1-8809-8C8D1C68168B}" type="slidenum">
              <a:rPr lang="nl-NL" altLang="en-US"/>
              <a:pPr/>
              <a:t>‹#›</a:t>
            </a:fld>
            <a:endParaRPr lang="nl-NL" alt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 Narrow" charset="0"/>
              <a:ea typeface="ＭＳ Ｐゴシック" charset="0"/>
            </a:endParaRPr>
          </a:p>
        </p:txBody>
      </p:sp>
      <p:pic>
        <p:nvPicPr>
          <p:cNvPr id="39944" name="Picture 8" descr="UT_Logo_2400_Black_N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35713"/>
            <a:ext cx="19939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94" r:id="rId1"/>
    <p:sldLayoutId id="2147485526" r:id="rId2"/>
    <p:sldLayoutId id="2147485527" r:id="rId3"/>
    <p:sldLayoutId id="2147485528" r:id="rId4"/>
    <p:sldLayoutId id="2147485529" r:id="rId5"/>
    <p:sldLayoutId id="2147485530" r:id="rId6"/>
    <p:sldLayoutId id="2147485531" r:id="rId7"/>
    <p:sldLayoutId id="2147485532" r:id="rId8"/>
    <p:sldLayoutId id="2147485533" r:id="rId9"/>
    <p:sldLayoutId id="2147485534" r:id="rId10"/>
    <p:sldLayoutId id="2147485535" r:id="rId11"/>
    <p:sldLayoutId id="214748553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2125" y="363538"/>
            <a:ext cx="71215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2051050"/>
            <a:ext cx="711835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27B8E0D4-E052-4402-9C27-2B8ADA284813}" type="slidenum">
              <a:rPr lang="nl-NL" altLang="en-US"/>
              <a:pPr/>
              <a:t>‹#›</a:t>
            </a:fld>
            <a:endParaRPr lang="nl-NL" alt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 Narrow" charset="0"/>
              <a:ea typeface="ＭＳ Ｐゴシック" charset="0"/>
            </a:endParaRPr>
          </a:p>
        </p:txBody>
      </p:sp>
      <p:pic>
        <p:nvPicPr>
          <p:cNvPr id="53256" name="Picture 8" descr="UT_Logo_2400_Black_N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35713"/>
            <a:ext cx="19939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95" r:id="rId1"/>
    <p:sldLayoutId id="2147485537" r:id="rId2"/>
    <p:sldLayoutId id="2147485538" r:id="rId3"/>
    <p:sldLayoutId id="2147485539" r:id="rId4"/>
    <p:sldLayoutId id="2147485540" r:id="rId5"/>
    <p:sldLayoutId id="2147485541" r:id="rId6"/>
    <p:sldLayoutId id="2147485542" r:id="rId7"/>
    <p:sldLayoutId id="2147485543" r:id="rId8"/>
    <p:sldLayoutId id="2147485544" r:id="rId9"/>
    <p:sldLayoutId id="2147485545" r:id="rId10"/>
    <p:sldLayoutId id="2147485546" r:id="rId11"/>
    <p:sldLayoutId id="214748554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nl-NL" altLang="en-US" smtClean="0"/>
          </a:p>
        </p:txBody>
      </p:sp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nl-NL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D59163E-014E-4F50-9A14-96D88325E376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F84612C-DBDC-4595-A323-FF9D462E3B55}" type="slidenum">
              <a:rPr lang="nl-NL" altLang="en-US"/>
              <a:pPr/>
              <a:t>‹#›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8" r:id="rId1"/>
    <p:sldLayoutId id="2147485549" r:id="rId2"/>
    <p:sldLayoutId id="2147485550" r:id="rId3"/>
    <p:sldLayoutId id="2147485551" r:id="rId4"/>
    <p:sldLayoutId id="2147485552" r:id="rId5"/>
    <p:sldLayoutId id="2147485553" r:id="rId6"/>
    <p:sldLayoutId id="2147485554" r:id="rId7"/>
    <p:sldLayoutId id="2147485555" r:id="rId8"/>
    <p:sldLayoutId id="2147485556" r:id="rId9"/>
    <p:sldLayoutId id="2147485557" r:id="rId10"/>
    <p:sldLayoutId id="21474855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nl-NL" altLang="en-US" smtClean="0"/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nl-NL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3EC5127-D64F-43C6-9612-5492D72254F1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B59AD18-AE21-470B-AB9B-5DD916DC4B3F}" type="slidenum">
              <a:rPr lang="nl-NL" altLang="en-US"/>
              <a:pPr/>
              <a:t>‹#›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9" r:id="rId1"/>
    <p:sldLayoutId id="2147485560" r:id="rId2"/>
    <p:sldLayoutId id="2147485561" r:id="rId3"/>
    <p:sldLayoutId id="2147485562" r:id="rId4"/>
    <p:sldLayoutId id="2147485563" r:id="rId5"/>
    <p:sldLayoutId id="2147485564" r:id="rId6"/>
    <p:sldLayoutId id="2147485565" r:id="rId7"/>
    <p:sldLayoutId id="2147485566" r:id="rId8"/>
    <p:sldLayoutId id="2147485567" r:id="rId9"/>
    <p:sldLayoutId id="2147485568" r:id="rId10"/>
    <p:sldLayoutId id="21474855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nl-NL" altLang="en-US" smtClean="0"/>
          </a:p>
        </p:txBody>
      </p:sp>
      <p:sp>
        <p:nvSpPr>
          <p:cNvPr id="911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nl-NL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9BD87646-63C5-4330-B8DA-F9D166BCEF06}" type="datetimeFigureOut">
              <a:rPr lang="nl-NL" altLang="en-US"/>
              <a:pPr/>
              <a:t>2-7-2015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ECEFBEC-EA54-4397-9E6E-73E2793FE4E2}" type="slidenum">
              <a:rPr lang="nl-NL" altLang="en-US"/>
              <a:pPr/>
              <a:t>‹#›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0" r:id="rId1"/>
    <p:sldLayoutId id="2147485571" r:id="rId2"/>
    <p:sldLayoutId id="2147485572" r:id="rId3"/>
    <p:sldLayoutId id="2147485573" r:id="rId4"/>
    <p:sldLayoutId id="2147485574" r:id="rId5"/>
    <p:sldLayoutId id="2147485575" r:id="rId6"/>
    <p:sldLayoutId id="2147485576" r:id="rId7"/>
    <p:sldLayoutId id="2147485577" r:id="rId8"/>
    <p:sldLayoutId id="2147485578" r:id="rId9"/>
    <p:sldLayoutId id="2147485579" r:id="rId10"/>
    <p:sldLayoutId id="21474855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373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Arial Narrow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" y="6437313"/>
            <a:ext cx="612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latin typeface="Arial Narrow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66688"/>
            <a:ext cx="631825" cy="360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262626"/>
                </a:solidFill>
              </a:defRPr>
            </a:lvl1pPr>
          </a:lstStyle>
          <a:p>
            <a:fld id="{17CB57E2-7789-447D-9C09-09F514959B71}" type="slidenum">
              <a:rPr lang="nl-NL" altLang="en-US"/>
              <a:pPr/>
              <a:t>‹#›</a:t>
            </a:fld>
            <a:endParaRPr lang="nl-NL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6" r:id="rId1"/>
    <p:sldLayoutId id="2147485597" r:id="rId2"/>
    <p:sldLayoutId id="2147485598" r:id="rId3"/>
    <p:sldLayoutId id="2147485599" r:id="rId4"/>
    <p:sldLayoutId id="2147485600" r:id="rId5"/>
    <p:sldLayoutId id="2147485601" r:id="rId6"/>
    <p:sldLayoutId id="2147485602" r:id="rId7"/>
    <p:sldLayoutId id="2147485603" r:id="rId8"/>
    <p:sldLayoutId id="2147485604" r:id="rId9"/>
    <p:sldLayoutId id="2147485605" r:id="rId10"/>
    <p:sldLayoutId id="2147485606" r:id="rId11"/>
    <p:sldLayoutId id="2147485607" r:id="rId12"/>
    <p:sldLayoutId id="2147485608" r:id="rId13"/>
    <p:sldLayoutId id="2147485609" r:id="rId14"/>
    <p:sldLayoutId id="2147485610" r:id="rId15"/>
    <p:sldLayoutId id="2147485611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MS PGothic" pitchFamily="34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MS PGothic" pitchFamily="34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MS PGothic" pitchFamily="34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MS PGothic" pitchFamily="34" charset="-128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sz="2400" kern="1200">
          <a:solidFill>
            <a:srgbClr val="262626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itchFamily="2" charset="2"/>
        <a:buChar char=""/>
        <a:defRPr sz="2200" kern="1200">
          <a:solidFill>
            <a:srgbClr val="262626"/>
          </a:solidFill>
          <a:latin typeface="+mn-lt"/>
          <a:ea typeface="MS PGothic" pitchFamily="34" charset="-128"/>
          <a:cs typeface="+mn-cs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sz="2000" kern="1200">
          <a:solidFill>
            <a:srgbClr val="262626"/>
          </a:solidFill>
          <a:latin typeface="+mn-lt"/>
          <a:ea typeface="MS PGothic" pitchFamily="34" charset="-128"/>
          <a:cs typeface="+mn-cs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itchFamily="2" charset="2"/>
        <a:buChar char=""/>
        <a:defRPr kern="1200">
          <a:solidFill>
            <a:srgbClr val="262626"/>
          </a:solidFill>
          <a:latin typeface="+mn-lt"/>
          <a:ea typeface="MS PGothic" pitchFamily="34" charset="-128"/>
          <a:cs typeface="+mn-cs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kern="1200">
          <a:solidFill>
            <a:srgbClr val="262626"/>
          </a:solidFill>
          <a:latin typeface="+mn-lt"/>
          <a:ea typeface="MS PGothic" pitchFamily="34" charset="-128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fip2015.mii.vu.lt/" TargetMode="External"/><Relationship Id="rId1" Type="http://schemas.openxmlformats.org/officeDocument/2006/relationships/slideLayout" Target="../slideLayouts/slideLayout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summit.nl/" TargetMode="External"/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rtin.edu.au/edusummit/theme/twg5.cfm" TargetMode="External"/><Relationship Id="rId2" Type="http://schemas.openxmlformats.org/officeDocument/2006/relationships/hyperlink" Target="http://www.curtin.edu.au/edusummit/theme/twg1.cfm" TargetMode="External"/><Relationship Id="rId1" Type="http://schemas.openxmlformats.org/officeDocument/2006/relationships/slideLayout" Target="../slideLayouts/slideLayout94.xml"/><Relationship Id="rId6" Type="http://schemas.openxmlformats.org/officeDocument/2006/relationships/hyperlink" Target="http://www.curtin.edu.au/edusummit" TargetMode="External"/><Relationship Id="rId5" Type="http://schemas.openxmlformats.org/officeDocument/2006/relationships/hyperlink" Target="http://www.curtin.edu.au/edusummit/theme/twg9.cfm" TargetMode="External"/><Relationship Id="rId4" Type="http://schemas.openxmlformats.org/officeDocument/2006/relationships/hyperlink" Target="http://www.curtin.edu.au/edusummit/theme/twg6.cf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0.xml"/><Relationship Id="rId5" Type="http://schemas.openxmlformats.org/officeDocument/2006/relationships/image" Target="../media/image21.png"/><Relationship Id="rId4" Type="http://schemas.openxmlformats.org/officeDocument/2006/relationships/image" Target="../media/image20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a </a:t>
            </a:r>
            <a:r>
              <a:rPr lang="en-N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N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ulture 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N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EDUsummIT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N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UNESCO</a:t>
            </a:r>
            <a:endParaRPr lang="en-N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1" y="2133600"/>
            <a:ext cx="7886650" cy="3992563"/>
          </a:xfrm>
        </p:spPr>
        <p:txBody>
          <a:bodyPr/>
          <a:lstStyle/>
          <a:p>
            <a:pPr lvl="0"/>
            <a:r>
              <a:rPr lang="en-NZ" b="1" dirty="0" smtClean="0">
                <a:solidFill>
                  <a:schemeClr val="accent1">
                    <a:lumMod val="75000"/>
                  </a:schemeClr>
                </a:solidFill>
              </a:rPr>
              <a:t>Niki 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Davis</a:t>
            </a:r>
            <a:r>
              <a:rPr lang="en-NZ" dirty="0"/>
              <a:t>, </a:t>
            </a:r>
            <a:r>
              <a:rPr lang="en-NZ" dirty="0" smtClean="0"/>
              <a:t>University </a:t>
            </a:r>
            <a:r>
              <a:rPr lang="en-NZ" dirty="0"/>
              <a:t>of Canterbury, </a:t>
            </a:r>
            <a:r>
              <a:rPr lang="en-NZ" dirty="0" smtClean="0"/>
              <a:t>New </a:t>
            </a:r>
            <a:r>
              <a:rPr lang="en-NZ" dirty="0"/>
              <a:t>Zealand. </a:t>
            </a:r>
            <a:r>
              <a:rPr lang="en-NZ" dirty="0" smtClean="0"/>
              <a:t>     TGW: </a:t>
            </a:r>
            <a:r>
              <a:rPr lang="en-NZ" dirty="0"/>
              <a:t>Smart partnerships </a:t>
            </a:r>
            <a:r>
              <a:rPr lang="en-NZ" dirty="0" smtClean="0"/>
              <a:t>– organisational change</a:t>
            </a:r>
            <a:endParaRPr lang="en-NZ" dirty="0"/>
          </a:p>
          <a:p>
            <a:pPr lvl="0"/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Mary Webb</a:t>
            </a:r>
            <a:r>
              <a:rPr lang="en-NZ" dirty="0"/>
              <a:t>, </a:t>
            </a:r>
            <a:r>
              <a:rPr lang="en-NZ" dirty="0" smtClean="0"/>
              <a:t>Kings </a:t>
            </a:r>
            <a:r>
              <a:rPr lang="en-NZ" dirty="0"/>
              <a:t>College, University of London, UK. </a:t>
            </a:r>
            <a:r>
              <a:rPr lang="en-NZ" dirty="0" smtClean="0"/>
              <a:t>TGW: Assessment </a:t>
            </a:r>
            <a:r>
              <a:rPr lang="en-NZ" dirty="0"/>
              <a:t>as, for and of learning in the 21st </a:t>
            </a:r>
            <a:r>
              <a:rPr lang="en-NZ" dirty="0" smtClean="0"/>
              <a:t>century</a:t>
            </a:r>
          </a:p>
          <a:p>
            <a:r>
              <a:rPr lang="en-NZ" b="1" dirty="0" smtClean="0">
                <a:solidFill>
                  <a:schemeClr val="accent1">
                    <a:lumMod val="75000"/>
                  </a:schemeClr>
                </a:solidFill>
              </a:rPr>
              <a:t>Nick Reynolds</a:t>
            </a:r>
            <a:r>
              <a:rPr lang="en-NZ" dirty="0" smtClean="0"/>
              <a:t>, The University of Melbourne, </a:t>
            </a:r>
            <a:r>
              <a:rPr lang="en-NZ" dirty="0" err="1" smtClean="0"/>
              <a:t>Aus</a:t>
            </a:r>
            <a:r>
              <a:rPr lang="en-NZ" dirty="0" smtClean="0"/>
              <a:t>          TGW: Creativity</a:t>
            </a:r>
          </a:p>
          <a:p>
            <a:pPr lvl="0"/>
            <a:r>
              <a:rPr lang="en-NZ" b="1" dirty="0" smtClean="0">
                <a:solidFill>
                  <a:schemeClr val="accent4">
                    <a:lumMod val="75000"/>
                  </a:schemeClr>
                </a:solidFill>
              </a:rPr>
              <a:t>David Gibson &amp; Kwok Wing Lai</a:t>
            </a:r>
            <a:r>
              <a:rPr lang="en-NZ" dirty="0" smtClean="0"/>
              <a:t>, </a:t>
            </a:r>
            <a:r>
              <a:rPr lang="en-NZ" dirty="0" err="1" smtClean="0"/>
              <a:t>EDUsummit</a:t>
            </a:r>
            <a:r>
              <a:rPr lang="en-NZ" dirty="0" smtClean="0"/>
              <a:t> co-chairs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1739251"/>
            <a:ext cx="3311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>
                <a:hlinkClick r:id="rId2"/>
              </a:rPr>
              <a:t>http://www.ifip2015.mii.vu.lt/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40442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1" descr="EDUsummIT 2011 Group Photo_09 06 2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91440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6" name="Picture 12" descr="edusumm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-171450"/>
            <a:ext cx="6811963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0" y="565785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600" b="1" baseline="30000"/>
              <a:t>EDUsummIT 2011, UNESCO Paris</a:t>
            </a:r>
          </a:p>
          <a:p>
            <a:pPr algn="ctr" eaLnBrk="1" hangingPunct="1"/>
            <a:r>
              <a:rPr lang="en-US" altLang="en-US" sz="3600" b="1" baseline="30000"/>
              <a:t>Building a Global Community of Policy-makers, Researchers and Teachers</a:t>
            </a:r>
          </a:p>
          <a:p>
            <a:pPr algn="ctr" eaLnBrk="1" hangingPunct="1"/>
            <a:r>
              <a:rPr lang="en-US" altLang="en-US" sz="3600" b="1" baseline="30000"/>
              <a:t>to Move Education Systems into the Digital Age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Content Placeholder 3" descr="EduSummIT2013Attendees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0" b="12390"/>
          <a:stretch>
            <a:fillRect/>
          </a:stretch>
        </p:blipFill>
        <p:spPr>
          <a:xfrm>
            <a:off x="306388" y="1700213"/>
            <a:ext cx="8837612" cy="4986337"/>
          </a:xfrm>
        </p:spPr>
      </p:pic>
      <p:pic>
        <p:nvPicPr>
          <p:cNvPr id="135170" name="image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6309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Rectangle 1"/>
          <p:cNvSpPr>
            <a:spLocks noChangeArrowheads="1"/>
          </p:cNvSpPr>
          <p:nvPr/>
        </p:nvSpPr>
        <p:spPr bwMode="auto">
          <a:xfrm>
            <a:off x="323850" y="3357563"/>
            <a:ext cx="88201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Research-informed Strategies to address Educational Challenges in a Digitally Networked World</a:t>
            </a:r>
            <a:endParaRPr lang="nl-NL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 bwMode="auto">
          <a:xfrm>
            <a:off x="323850" y="549275"/>
            <a:ext cx="8574088" cy="9683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err="1" smtClean="0"/>
              <a:t>EDUsummIT</a:t>
            </a:r>
            <a:r>
              <a:rPr lang="en-US" altLang="en-US" dirty="0" smtClean="0"/>
              <a:t> 2013 Working Groups</a:t>
            </a:r>
          </a:p>
        </p:txBody>
      </p:sp>
      <p:sp>
        <p:nvSpPr>
          <p:cNvPr id="138242" name="Content Placeholder 2"/>
          <p:cNvSpPr>
            <a:spLocks noGrp="1"/>
          </p:cNvSpPr>
          <p:nvPr>
            <p:ph idx="1"/>
          </p:nvPr>
        </p:nvSpPr>
        <p:spPr>
          <a:xfrm>
            <a:off x="107950" y="1700213"/>
            <a:ext cx="8928100" cy="3992562"/>
          </a:xfrm>
        </p:spPr>
        <p:txBody>
          <a:bodyPr/>
          <a:lstStyle/>
          <a:p>
            <a:pPr marL="457200" indent="-457200" eaLnBrk="1" hangingPunct="1">
              <a:buFont typeface="Corbel" pitchFamily="34" charset="0"/>
              <a:buAutoNum type="arabicPeriod"/>
            </a:pPr>
            <a:r>
              <a:rPr lang="en-US" altLang="en-US" smtClean="0"/>
              <a:t>Towards new systems for schooling in the digital age </a:t>
            </a:r>
          </a:p>
          <a:p>
            <a:pPr marL="457200" indent="-457200" eaLnBrk="1" hangingPunct="1">
              <a:buFont typeface="Corbel" pitchFamily="34" charset="0"/>
              <a:buAutoNum type="arabicPeriod"/>
            </a:pPr>
            <a:r>
              <a:rPr lang="en-US" altLang="en-US" smtClean="0"/>
              <a:t>Advancing mobile learning in formal and informal settings </a:t>
            </a:r>
          </a:p>
          <a:p>
            <a:pPr marL="457200" indent="-457200" eaLnBrk="1" hangingPunct="1">
              <a:buFont typeface="Corbel" pitchFamily="34" charset="0"/>
              <a:buAutoNum type="arabicPeriod"/>
            </a:pPr>
            <a:r>
              <a:rPr lang="en-US" altLang="en-US" smtClean="0"/>
              <a:t>Professional development for policy-makers, school leaders &amp;  teachers </a:t>
            </a:r>
          </a:p>
          <a:p>
            <a:pPr marL="457200" indent="-457200" eaLnBrk="1" hangingPunct="1">
              <a:buFont typeface="Corbel" pitchFamily="34" charset="0"/>
              <a:buAutoNum type="arabicPeriod"/>
            </a:pPr>
            <a:r>
              <a:rPr lang="en-US" altLang="en-US" smtClean="0"/>
              <a:t>Digital equity and intercultural education </a:t>
            </a:r>
          </a:p>
          <a:p>
            <a:pPr marL="457200" indent="-457200" eaLnBrk="1" hangingPunct="1">
              <a:buFont typeface="Corbel" pitchFamily="34" charset="0"/>
              <a:buAutoNum type="arabicPeriod"/>
            </a:pPr>
            <a:r>
              <a:rPr lang="en-US" altLang="en-US" smtClean="0"/>
              <a:t>Assessment as, for and of 21</a:t>
            </a:r>
            <a:r>
              <a:rPr lang="en-US" altLang="en-US" baseline="30000" smtClean="0"/>
              <a:t>st</a:t>
            </a:r>
            <a:r>
              <a:rPr lang="en-US" altLang="en-US" smtClean="0"/>
              <a:t> century learning</a:t>
            </a:r>
          </a:p>
          <a:p>
            <a:pPr marL="457200" indent="-457200" eaLnBrk="1" hangingPunct="1">
              <a:buFont typeface="Corbel" pitchFamily="34" charset="0"/>
              <a:buAutoNum type="arabicPeriod"/>
            </a:pPr>
            <a:r>
              <a:rPr lang="en-US" altLang="en-US" smtClean="0"/>
              <a:t>Advancing computational thinking in 21</a:t>
            </a:r>
            <a:r>
              <a:rPr lang="en-US" altLang="en-US" baseline="30000" smtClean="0"/>
              <a:t>st</a:t>
            </a:r>
            <a:r>
              <a:rPr lang="en-US" altLang="en-US" smtClean="0"/>
              <a:t> century learning</a:t>
            </a:r>
          </a:p>
          <a:p>
            <a:pPr marL="457200" indent="-457200" eaLnBrk="1" hangingPunct="1">
              <a:buFont typeface="Corbel" pitchFamily="34" charset="0"/>
              <a:buAutoNum type="arabicPeriod"/>
            </a:pPr>
            <a:r>
              <a:rPr lang="en-US" altLang="en-US" smtClean="0"/>
              <a:t>Observatories for researching the impact of IT in education</a:t>
            </a:r>
          </a:p>
          <a:p>
            <a:pPr marL="457200" indent="-457200" eaLnBrk="1" hangingPunct="1">
              <a:buFont typeface="Corbel" pitchFamily="34" charset="0"/>
              <a:buAutoNum type="arabicPeriod"/>
            </a:pPr>
            <a:r>
              <a:rPr lang="en-US" altLang="en-US" smtClean="0"/>
              <a:t>Digital citizenship and literacies around the world</a:t>
            </a:r>
          </a:p>
          <a:p>
            <a:pPr marL="457200" indent="-457200" eaLnBrk="1" hangingPunct="1">
              <a:buFont typeface="Corbel" pitchFamily="34" charset="0"/>
              <a:buAutoNum type="arabicPeriod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800" smtClean="0"/>
              <a:t>Action Agenda –issues across all 8 groups</a:t>
            </a:r>
          </a:p>
        </p:txBody>
      </p:sp>
      <p:sp>
        <p:nvSpPr>
          <p:cNvPr id="139266" name="Content Placeholder 2"/>
          <p:cNvSpPr>
            <a:spLocks noGrp="1"/>
          </p:cNvSpPr>
          <p:nvPr>
            <p:ph idx="1"/>
          </p:nvPr>
        </p:nvSpPr>
        <p:spPr>
          <a:xfrm>
            <a:off x="250825" y="1844675"/>
            <a:ext cx="8607425" cy="3992563"/>
          </a:xfrm>
        </p:spPr>
        <p:txBody>
          <a:bodyPr/>
          <a:lstStyle/>
          <a:p>
            <a:pPr eaLnBrk="1" hangingPunct="1"/>
            <a:r>
              <a:rPr lang="en-US" altLang="en-US" smtClean="0"/>
              <a:t>Identifying what works and what does not work </a:t>
            </a:r>
          </a:p>
          <a:p>
            <a:pPr eaLnBrk="1" hangingPunct="1"/>
            <a:r>
              <a:rPr lang="en-US" altLang="en-US" smtClean="0"/>
              <a:t>Locating best practices to inspire research and practice</a:t>
            </a:r>
          </a:p>
          <a:p>
            <a:pPr eaLnBrk="1" hangingPunct="1"/>
            <a:r>
              <a:rPr lang="en-US" altLang="en-US" smtClean="0"/>
              <a:t>Bridging formal and informal learning</a:t>
            </a:r>
          </a:p>
          <a:p>
            <a:pPr eaLnBrk="1" hangingPunct="1"/>
            <a:r>
              <a:rPr lang="en-US" altLang="en-US" smtClean="0"/>
              <a:t>Developing new forms of technology-based assessments</a:t>
            </a:r>
          </a:p>
          <a:p>
            <a:pPr eaLnBrk="1" hangingPunct="1"/>
            <a:r>
              <a:rPr lang="en-US" altLang="en-US" smtClean="0"/>
              <a:t>Encouraging collaboration within and between constituencies</a:t>
            </a:r>
          </a:p>
          <a:p>
            <a:pPr eaLnBrk="1" hangingPunct="1"/>
            <a:r>
              <a:rPr lang="en-US" altLang="en-US" smtClean="0"/>
              <a:t>Using previously successful collaborative research strategies to foster the integration of IT into teaching and research</a:t>
            </a:r>
          </a:p>
          <a:p>
            <a:pPr eaLnBrk="1" hangingPunct="1"/>
            <a:r>
              <a:rPr lang="en-US" altLang="en-US" smtClean="0"/>
              <a:t>Making research accessible to a broad range of constituencies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/>
              <a:t>Outputs &amp; Impact</a:t>
            </a:r>
          </a:p>
        </p:txBody>
      </p:sp>
      <p:sp>
        <p:nvSpPr>
          <p:cNvPr id="136194" name="TextBox 3"/>
          <p:cNvSpPr txBox="1">
            <a:spLocks noChangeArrowheads="1"/>
          </p:cNvSpPr>
          <p:nvPr/>
        </p:nvSpPr>
        <p:spPr bwMode="auto">
          <a:xfrm rot="20877138">
            <a:off x="79304" y="2825177"/>
            <a:ext cx="290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dirty="0">
                <a:latin typeface="Apple Chancery" pitchFamily="2" charset="0"/>
              </a:rPr>
              <a:t>Conference papers</a:t>
            </a:r>
          </a:p>
        </p:txBody>
      </p:sp>
      <p:sp>
        <p:nvSpPr>
          <p:cNvPr id="136195" name="TextBox 4"/>
          <p:cNvSpPr txBox="1">
            <a:spLocks noChangeArrowheads="1"/>
          </p:cNvSpPr>
          <p:nvPr/>
        </p:nvSpPr>
        <p:spPr bwMode="auto">
          <a:xfrm rot="1758198">
            <a:off x="2361287" y="3070328"/>
            <a:ext cx="2955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Ayuthaya" pitchFamily="2" charset="0"/>
              </a:rPr>
              <a:t>Special</a:t>
            </a:r>
            <a:r>
              <a:rPr lang="en-US" altLang="en-US" dirty="0"/>
              <a:t> issues</a:t>
            </a:r>
          </a:p>
        </p:txBody>
      </p:sp>
      <p:sp>
        <p:nvSpPr>
          <p:cNvPr id="136196" name="TextBox 5"/>
          <p:cNvSpPr txBox="1">
            <a:spLocks noChangeArrowheads="1"/>
          </p:cNvSpPr>
          <p:nvPr/>
        </p:nvSpPr>
        <p:spPr bwMode="auto">
          <a:xfrm>
            <a:off x="139631" y="4850516"/>
            <a:ext cx="2786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Bernard MT Condensed" pitchFamily="18" charset="0"/>
              </a:rPr>
              <a:t>Scholarly papers</a:t>
            </a:r>
          </a:p>
        </p:txBody>
      </p:sp>
      <p:sp>
        <p:nvSpPr>
          <p:cNvPr id="136197" name="TextBox 6"/>
          <p:cNvSpPr txBox="1">
            <a:spLocks noChangeArrowheads="1"/>
          </p:cNvSpPr>
          <p:nvPr/>
        </p:nvSpPr>
        <p:spPr bwMode="auto">
          <a:xfrm>
            <a:off x="187995" y="1979962"/>
            <a:ext cx="48148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800" dirty="0">
                <a:latin typeface="American Typewriter" pitchFamily="2" charset="0"/>
              </a:rPr>
              <a:t>Pre- and post summit papers</a:t>
            </a:r>
          </a:p>
        </p:txBody>
      </p:sp>
      <p:sp>
        <p:nvSpPr>
          <p:cNvPr id="136198" name="TextBox 7"/>
          <p:cNvSpPr txBox="1">
            <a:spLocks noChangeArrowheads="1"/>
          </p:cNvSpPr>
          <p:nvPr/>
        </p:nvSpPr>
        <p:spPr bwMode="auto">
          <a:xfrm rot="1576754">
            <a:off x="412680" y="5806616"/>
            <a:ext cx="2239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Bernard MT Condensed" pitchFamily="18" charset="0"/>
              </a:rPr>
              <a:t>Call to Action</a:t>
            </a:r>
          </a:p>
        </p:txBody>
      </p:sp>
      <p:sp>
        <p:nvSpPr>
          <p:cNvPr id="136199" name="TextBox 8"/>
          <p:cNvSpPr txBox="1">
            <a:spLocks noChangeArrowheads="1"/>
          </p:cNvSpPr>
          <p:nvPr/>
        </p:nvSpPr>
        <p:spPr bwMode="auto">
          <a:xfrm>
            <a:off x="221910" y="3462955"/>
            <a:ext cx="51538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800000"/>
                </a:solidFill>
                <a:hlinkClick r:id="rId2"/>
              </a:rPr>
              <a:t>www.edusummit.nl</a:t>
            </a:r>
            <a:endParaRPr lang="en-US" altLang="en-US" sz="3600" b="1" dirty="0" smtClean="0">
              <a:solidFill>
                <a:srgbClr val="800000"/>
              </a:solidFill>
            </a:endParaRPr>
          </a:p>
          <a:p>
            <a:pPr algn="ctr" eaLnBrk="1" hangingPunct="1"/>
            <a:r>
              <a:rPr lang="en-US" altLang="en-US" sz="3600" b="1" dirty="0" smtClean="0">
                <a:solidFill>
                  <a:srgbClr val="800000"/>
                </a:solidFill>
              </a:rPr>
              <a:t>www.curtin.edusummit.au</a:t>
            </a:r>
            <a:endParaRPr lang="en-US" altLang="en-US" sz="3600" b="1" dirty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9992" y="197996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 b="1" i="1" dirty="0" smtClean="0">
                <a:solidFill>
                  <a:schemeClr val="accent2"/>
                </a:solidFill>
              </a:rPr>
              <a:t>in Denmark several new research initiatives were initiated</a:t>
            </a:r>
            <a:endParaRPr lang="nl-NL" altLang="en-US" sz="2000" b="1" i="1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9992" y="5645330"/>
            <a:ext cx="4572000" cy="10541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5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ja-JP" altLang="en-US" dirty="0" smtClean="0">
                <a:solidFill>
                  <a:srgbClr val="800000"/>
                </a:solidFill>
              </a:rPr>
              <a:t>‘</a:t>
            </a:r>
            <a:r>
              <a:rPr lang="en-US" altLang="ja-JP" i="1" dirty="0" smtClean="0">
                <a:solidFill>
                  <a:srgbClr val="800000"/>
                </a:solidFill>
              </a:rPr>
              <a:t>Guided US 2010 National Educational Technology Plan</a:t>
            </a:r>
            <a:r>
              <a:rPr lang="ja-JP" altLang="en-US" dirty="0" smtClean="0">
                <a:solidFill>
                  <a:srgbClr val="800000"/>
                </a:solidFill>
              </a:rPr>
              <a:t>’</a:t>
            </a:r>
            <a:r>
              <a:rPr lang="en-US" altLang="ja-JP" dirty="0" smtClean="0">
                <a:solidFill>
                  <a:srgbClr val="800000"/>
                </a:solidFill>
              </a:rPr>
              <a:t> </a:t>
            </a:r>
            <a:endParaRPr lang="en-US" altLang="en-US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4088" y="2866531"/>
            <a:ext cx="32479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2000" i="1" dirty="0">
                <a:solidFill>
                  <a:srgbClr val="003399"/>
                </a:solidFill>
              </a:rPr>
              <a:t>“In our country a great emphasis has been given to ICT in education and an effort has been taken to prepare a Master Plan on ICT in education” (Bangladesh, policy sector)</a:t>
            </a:r>
            <a:endParaRPr lang="en-US" altLang="en-US" sz="2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/>
              <a:t>EDUsummIT2015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133600"/>
            <a:ext cx="8174037" cy="43195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alt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In the </a:t>
            </a:r>
            <a:r>
              <a:rPr lang="en-US" altLang="en-US" sz="3100" b="1" dirty="0" smtClean="0">
                <a:solidFill>
                  <a:srgbClr val="800000"/>
                </a:solidFill>
              </a:rPr>
              <a:t>Asian Pacific Region </a:t>
            </a:r>
            <a:r>
              <a:rPr lang="en-US" altLang="en-US" dirty="0"/>
              <a:t>c</a:t>
            </a:r>
            <a:r>
              <a:rPr lang="en-US" altLang="en-US" dirty="0" smtClean="0"/>
              <a:t>haired by </a:t>
            </a:r>
            <a:r>
              <a:rPr lang="en-US" altLang="en-US" sz="2800" b="1" dirty="0" smtClean="0">
                <a:solidFill>
                  <a:srgbClr val="800000"/>
                </a:solidFill>
              </a:rPr>
              <a:t>David Gibson </a:t>
            </a:r>
            <a:r>
              <a:rPr lang="en-US" altLang="en-US" dirty="0" smtClean="0"/>
              <a:t>(Australia) &amp; </a:t>
            </a:r>
            <a:r>
              <a:rPr lang="en-US" altLang="en-US" sz="2800" b="1" dirty="0" smtClean="0">
                <a:solidFill>
                  <a:srgbClr val="800000"/>
                </a:solidFill>
              </a:rPr>
              <a:t>Kwok Wing Lai 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Aotearoa</a:t>
            </a:r>
            <a:r>
              <a:rPr lang="en-US" altLang="en-US" dirty="0" smtClean="0"/>
              <a:t> New Zealand)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In close collaboration with </a:t>
            </a:r>
            <a:r>
              <a:rPr lang="en-US" altLang="en-US" sz="3200" b="1" dirty="0" smtClean="0">
                <a:solidFill>
                  <a:srgbClr val="800000"/>
                </a:solidFill>
              </a:rPr>
              <a:t>UNESCO Bangkok office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Meet </a:t>
            </a:r>
            <a:r>
              <a:rPr lang="en-US" altLang="en-US" dirty="0"/>
              <a:t>in </a:t>
            </a:r>
            <a:r>
              <a:rPr lang="en-US" altLang="en-US" sz="3200" b="1" dirty="0" smtClean="0">
                <a:solidFill>
                  <a:srgbClr val="800000"/>
                </a:solidFill>
              </a:rPr>
              <a:t>Bangkok 14-15</a:t>
            </a:r>
            <a:r>
              <a:rPr lang="en-US" altLang="en-US" sz="3200" b="1" baseline="30000" dirty="0" smtClean="0">
                <a:solidFill>
                  <a:srgbClr val="800000"/>
                </a:solidFill>
              </a:rPr>
              <a:t>th</a:t>
            </a:r>
            <a:r>
              <a:rPr lang="en-US" altLang="en-US" sz="3200" b="1" dirty="0" smtClean="0">
                <a:solidFill>
                  <a:srgbClr val="800000"/>
                </a:solidFill>
              </a:rPr>
              <a:t> September 2015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Already working online on </a:t>
            </a:r>
            <a:r>
              <a:rPr lang="en-US" altLang="en-US" sz="3200" b="1" dirty="0" smtClean="0">
                <a:solidFill>
                  <a:srgbClr val="800000"/>
                </a:solidFill>
              </a:rPr>
              <a:t>discussion papers </a:t>
            </a:r>
            <a:r>
              <a:rPr lang="en-US" altLang="en-US" dirty="0"/>
              <a:t>that </a:t>
            </a:r>
            <a:r>
              <a:rPr lang="en-US" altLang="en-US" dirty="0" smtClean="0"/>
              <a:t>lead </a:t>
            </a:r>
            <a:r>
              <a:rPr lang="en-US" altLang="en-US" dirty="0"/>
              <a:t>into a 2 page </a:t>
            </a:r>
            <a:r>
              <a:rPr lang="en-US" altLang="en-US" sz="3200" b="1" dirty="0" smtClean="0">
                <a:solidFill>
                  <a:srgbClr val="800000"/>
                </a:solidFill>
              </a:rPr>
              <a:t>policy briefs </a:t>
            </a:r>
            <a:r>
              <a:rPr lang="en-US" altLang="en-US" dirty="0"/>
              <a:t>for </a:t>
            </a:r>
            <a:r>
              <a:rPr lang="en-US" altLang="en-US" sz="3200" b="1" dirty="0" smtClean="0">
                <a:solidFill>
                  <a:srgbClr val="800000"/>
                </a:solidFill>
              </a:rPr>
              <a:t>APEC Ministers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>
                <a:solidFill>
                  <a:srgbClr val="800000"/>
                </a:solidFill>
              </a:rPr>
              <a:t>UNESCO UIS </a:t>
            </a:r>
            <a:r>
              <a:rPr lang="en-US" altLang="en-US" dirty="0"/>
              <a:t>papers already feeding in as well</a:t>
            </a:r>
          </a:p>
          <a:p>
            <a:pPr eaLnBrk="1" hangingPunct="1">
              <a:lnSpc>
                <a:spcPct val="80000"/>
              </a:lnSpc>
            </a:pPr>
            <a:endParaRPr lang="en-US" altLang="en-US" sz="3200" b="1" dirty="0" smtClean="0">
              <a:solidFill>
                <a:srgbClr val="80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3200" b="1" dirty="0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200" b="1" dirty="0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7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9694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/>
              <a:t>Working groups </a:t>
            </a:r>
            <a:r>
              <a:rPr lang="en-US" altLang="en-US" smtClean="0"/>
              <a:t>present @ IFIP2015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2133600"/>
            <a:ext cx="8606730" cy="3992563"/>
          </a:xfrm>
        </p:spPr>
        <p:txBody>
          <a:bodyPr/>
          <a:lstStyle/>
          <a:p>
            <a:r>
              <a:rPr lang="en-NZ" b="1" dirty="0">
                <a:hlinkClick r:id="rId2"/>
              </a:rPr>
              <a:t>TWG1: Smart partnerships</a:t>
            </a:r>
            <a:endParaRPr lang="en-NZ" b="1" dirty="0"/>
          </a:p>
          <a:p>
            <a:r>
              <a:rPr lang="en-NZ" b="1" dirty="0" smtClean="0">
                <a:hlinkClick r:id="rId3"/>
              </a:rPr>
              <a:t>TWG5</a:t>
            </a:r>
            <a:r>
              <a:rPr lang="en-NZ" b="1" dirty="0">
                <a:hlinkClick r:id="rId3"/>
              </a:rPr>
              <a:t>: Assessment as, for and of learning in the 21st </a:t>
            </a:r>
            <a:r>
              <a:rPr lang="en-NZ" b="1" dirty="0" smtClean="0">
                <a:hlinkClick r:id="rId3"/>
              </a:rPr>
              <a:t>century</a:t>
            </a:r>
            <a:r>
              <a:rPr lang="en-NZ" b="1" dirty="0" smtClean="0"/>
              <a:t>?</a:t>
            </a:r>
            <a:endParaRPr lang="en-NZ" b="1" dirty="0"/>
          </a:p>
          <a:p>
            <a:r>
              <a:rPr lang="en-NZ" b="1" dirty="0">
                <a:hlinkClick r:id="rId4"/>
              </a:rPr>
              <a:t>TWG6: Creativity in a technology enhanced </a:t>
            </a:r>
            <a:r>
              <a:rPr lang="en-NZ" b="1" dirty="0" smtClean="0">
                <a:hlinkClick r:id="rId4"/>
              </a:rPr>
              <a:t>curriculum</a:t>
            </a:r>
            <a:endParaRPr lang="en-NZ" b="1" dirty="0" smtClean="0"/>
          </a:p>
          <a:p>
            <a:r>
              <a:rPr lang="en-NZ" b="1" dirty="0">
                <a:hlinkClick r:id="rId5"/>
              </a:rPr>
              <a:t>TWG9: Curriculum - advancing understanding of the roles of CS/informatics in the </a:t>
            </a:r>
            <a:r>
              <a:rPr lang="en-NZ" b="1" dirty="0" smtClean="0">
                <a:hlinkClick r:id="rId5"/>
              </a:rPr>
              <a:t>curriculum</a:t>
            </a:r>
            <a:endParaRPr lang="en-NZ" b="1" dirty="0"/>
          </a:p>
          <a:p>
            <a:pPr marL="0" indent="0" eaLnBrk="1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3200" b="1" dirty="0" smtClean="0">
                <a:ea typeface="ＭＳ Ｐゴシック" charset="0"/>
              </a:rPr>
              <a:t>Web site and Google Docs:</a:t>
            </a:r>
          </a:p>
          <a:p>
            <a:pPr marL="0" indent="0" eaLnBrk="1" hangingPunct="1">
              <a:buNone/>
              <a:defRPr/>
            </a:pPr>
            <a:r>
              <a:rPr lang="en-US" sz="3600" dirty="0">
                <a:ea typeface="ＭＳ Ｐゴシック" charset="0"/>
                <a:hlinkClick r:id="rId6"/>
              </a:rPr>
              <a:t>http://www.curtin.edu.au/edusummit</a:t>
            </a:r>
            <a:r>
              <a:rPr lang="en-US" sz="3600" dirty="0" smtClean="0">
                <a:ea typeface="ＭＳ Ｐゴシック" charset="0"/>
              </a:rPr>
              <a:t>/</a:t>
            </a:r>
            <a:endParaRPr lang="en-US" sz="36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5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8423" y="1340768"/>
            <a:ext cx="3933537" cy="4320480"/>
          </a:xfrm>
        </p:spPr>
        <p:txBody>
          <a:bodyPr/>
          <a:lstStyle/>
          <a:p>
            <a:r>
              <a:rPr lang="en-US" sz="2000" dirty="0" smtClean="0"/>
              <a:t>Defining ICT</a:t>
            </a:r>
          </a:p>
          <a:p>
            <a:r>
              <a:rPr lang="en-US" sz="2000" dirty="0" smtClean="0"/>
              <a:t>Emerging trends </a:t>
            </a:r>
          </a:p>
          <a:p>
            <a:pPr lvl="1"/>
            <a:r>
              <a:rPr lang="en-US" sz="1800" dirty="0" smtClean="0"/>
              <a:t>Digital technology</a:t>
            </a:r>
          </a:p>
          <a:p>
            <a:pPr lvl="1"/>
            <a:r>
              <a:rPr lang="en-US" sz="1800" dirty="0" smtClean="0"/>
              <a:t>Education</a:t>
            </a:r>
          </a:p>
          <a:p>
            <a:r>
              <a:rPr lang="en-US" sz="2000" dirty="0" smtClean="0"/>
              <a:t>Methodology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6785461" cy="648072"/>
          </a:xfrm>
        </p:spPr>
        <p:txBody>
          <a:bodyPr/>
          <a:lstStyle/>
          <a:p>
            <a:r>
              <a:rPr lang="en-US" dirty="0" smtClean="0"/>
              <a:t>UNESCO UIS indicators survey – infrastructure paper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578A33C3-803C-434B-BD62-A908756E67A8}" type="slidenum">
              <a:rPr lang="en-GB" smtClean="0"/>
              <a:pPr algn="r">
                <a:defRPr/>
              </a:pPr>
              <a:t>17</a:t>
            </a:fld>
            <a:endParaRPr lang="en-GB" dirty="0" smtClean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166855" y="1340768"/>
            <a:ext cx="393353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b="1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2000">
                <a:solidFill>
                  <a:schemeClr val="tx1"/>
                </a:solidFill>
                <a:latin typeface="Verdana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/>
                <a:cs typeface="Verdan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>
                <a:solidFill>
                  <a:srgbClr val="57595B"/>
                </a:solidFill>
              </a:rPr>
              <a:t>New indicators</a:t>
            </a:r>
          </a:p>
          <a:p>
            <a:pPr lvl="1"/>
            <a:r>
              <a:rPr lang="en-US" sz="1800" dirty="0" smtClean="0">
                <a:solidFill>
                  <a:srgbClr val="57595B"/>
                </a:solidFill>
                <a:ea typeface="+mn-ea"/>
              </a:rPr>
              <a:t>Visions &amp; strategies</a:t>
            </a:r>
          </a:p>
          <a:p>
            <a:pPr lvl="1"/>
            <a:r>
              <a:rPr lang="en-US" sz="1800" dirty="0" smtClean="0">
                <a:solidFill>
                  <a:srgbClr val="57595B"/>
                </a:solidFill>
                <a:ea typeface="+mn-ea"/>
              </a:rPr>
              <a:t>Environment</a:t>
            </a:r>
          </a:p>
          <a:p>
            <a:pPr lvl="1"/>
            <a:r>
              <a:rPr lang="en-US" sz="1800" dirty="0" smtClean="0">
                <a:solidFill>
                  <a:srgbClr val="57595B"/>
                </a:solidFill>
                <a:ea typeface="+mn-ea"/>
              </a:rPr>
              <a:t>Electricity supply</a:t>
            </a:r>
          </a:p>
          <a:p>
            <a:pPr lvl="1"/>
            <a:r>
              <a:rPr lang="en-US" sz="1800" dirty="0" smtClean="0">
                <a:solidFill>
                  <a:srgbClr val="57595B"/>
                </a:solidFill>
                <a:ea typeface="+mn-ea"/>
              </a:rPr>
              <a:t>Media type</a:t>
            </a:r>
          </a:p>
          <a:p>
            <a:pPr lvl="1"/>
            <a:r>
              <a:rPr lang="en-US" sz="1800" dirty="0" smtClean="0">
                <a:solidFill>
                  <a:srgbClr val="57595B"/>
                </a:solidFill>
                <a:ea typeface="+mn-ea"/>
              </a:rPr>
              <a:t>Access</a:t>
            </a:r>
          </a:p>
          <a:p>
            <a:pPr lvl="1"/>
            <a:r>
              <a:rPr lang="en-US" sz="1800" dirty="0" smtClean="0">
                <a:solidFill>
                  <a:srgbClr val="57595B"/>
                </a:solidFill>
                <a:ea typeface="+mn-ea"/>
              </a:rPr>
              <a:t>Technology model</a:t>
            </a:r>
          </a:p>
          <a:p>
            <a:pPr lvl="1"/>
            <a:r>
              <a:rPr lang="en-US" sz="1800" dirty="0" smtClean="0">
                <a:solidFill>
                  <a:srgbClr val="57595B"/>
                </a:solidFill>
                <a:ea typeface="+mn-ea"/>
              </a:rPr>
              <a:t>Connectivity</a:t>
            </a:r>
          </a:p>
          <a:p>
            <a:pPr lvl="1"/>
            <a:r>
              <a:rPr lang="en-US" sz="1800" dirty="0" smtClean="0">
                <a:solidFill>
                  <a:srgbClr val="57595B"/>
                </a:solidFill>
                <a:ea typeface="+mn-ea"/>
              </a:rPr>
              <a:t>Funding</a:t>
            </a:r>
          </a:p>
          <a:p>
            <a:pPr lvl="1"/>
            <a:r>
              <a:rPr lang="en-US" sz="1800" dirty="0" smtClean="0">
                <a:solidFill>
                  <a:srgbClr val="57595B"/>
                </a:solidFill>
                <a:ea typeface="+mn-ea"/>
              </a:rPr>
              <a:t>Assessment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240956"/>
            <a:ext cx="1973670" cy="2515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673004"/>
            <a:ext cx="1931003" cy="2492300"/>
          </a:xfrm>
          <a:prstGeom prst="rect">
            <a:avLst/>
          </a:prstGeom>
        </p:spPr>
      </p:pic>
      <p:pic>
        <p:nvPicPr>
          <p:cNvPr id="8" name="Picture 7" descr="ruler complex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7388">
            <a:off x="5408732" y="4096209"/>
            <a:ext cx="4065113" cy="1579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16216" y="367678"/>
            <a:ext cx="1331873" cy="7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33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68913">
            <a:off x="5926551" y="2104663"/>
            <a:ext cx="2454964" cy="3168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2810">
            <a:off x="6269500" y="3319676"/>
            <a:ext cx="2404308" cy="30647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8A33C3-803C-434B-BD62-A908756E67A8}" type="slidenum">
              <a:rPr lang="en-GB" sz="1800">
                <a:solidFill>
                  <a:srgbClr val="57595B"/>
                </a:solidFill>
                <a:latin typeface="Arial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GB" sz="1800" dirty="0">
              <a:solidFill>
                <a:srgbClr val="57595B"/>
              </a:solidFill>
              <a:latin typeface="Arial"/>
              <a:ea typeface="+mn-ea"/>
            </a:endParaRPr>
          </a:p>
        </p:txBody>
      </p:sp>
      <p:pic>
        <p:nvPicPr>
          <p:cNvPr id="5" name="Picture 4" descr="Macintosh HD:Users:pwt4:Dropbox:PeterT:My Pictures:Cleared images:Digital Technology dimensions 14-11-1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5335290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328444"/>
            <a:ext cx="26637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1" tIns="47886" rIns="95771" bIns="47886"/>
          <a:lstStyle/>
          <a:p>
            <a:pPr marL="357188" indent="-300038" defTabSz="957263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</a:rPr>
              <a:t>http://edfutures.net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7747"/>
            <a:ext cx="6689481" cy="1143000"/>
          </a:xfrm>
        </p:spPr>
        <p:txBody>
          <a:bodyPr/>
          <a:lstStyle/>
          <a:p>
            <a:r>
              <a:rPr lang="en-US" dirty="0" smtClean="0"/>
              <a:t>(re)Analysis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95536" y="1052736"/>
            <a:ext cx="4968552" cy="5040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Twining’s dimensions of practice 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5580112" y="1628800"/>
            <a:ext cx="30243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b="1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Verdana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Verdana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/>
                <a:cs typeface="Verdan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>
                <a:solidFill>
                  <a:srgbClr val="006DC0"/>
                </a:solidFill>
              </a:rPr>
              <a:t>UNESCO UIS’ Existing indicators</a:t>
            </a:r>
          </a:p>
        </p:txBody>
      </p:sp>
      <p:sp>
        <p:nvSpPr>
          <p:cNvPr id="11" name="Plus 10"/>
          <p:cNvSpPr/>
          <p:nvPr/>
        </p:nvSpPr>
        <p:spPr>
          <a:xfrm>
            <a:off x="5364088" y="908720"/>
            <a:ext cx="792088" cy="792088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1331887" y="5733256"/>
            <a:ext cx="518432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b="1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Verdana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Verdana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/>
                <a:cs typeface="Verdan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Tested against </a:t>
            </a:r>
            <a:r>
              <a:rPr lang="en-US" sz="2400" dirty="0">
                <a:solidFill>
                  <a:srgbClr val="C00000"/>
                </a:solidFill>
              </a:rPr>
              <a:t>vignettes </a:t>
            </a:r>
            <a:r>
              <a:rPr lang="en-US" sz="2400" dirty="0" smtClean="0">
                <a:solidFill>
                  <a:srgbClr val="C00000"/>
                </a:solidFill>
              </a:rPr>
              <a:t>to consider less </a:t>
            </a:r>
            <a:r>
              <a:rPr lang="en-US" sz="2400" dirty="0" err="1" smtClean="0">
                <a:solidFill>
                  <a:srgbClr val="C00000"/>
                </a:solidFill>
              </a:rPr>
              <a:t>favourable</a:t>
            </a:r>
            <a:r>
              <a:rPr lang="en-US" sz="2400" dirty="0" smtClean="0">
                <a:solidFill>
                  <a:srgbClr val="C00000"/>
                </a:solidFill>
              </a:rPr>
              <a:t> infrastructure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16216" y="367678"/>
            <a:ext cx="1331873" cy="793069"/>
          </a:xfrm>
          <a:prstGeom prst="rect">
            <a:avLst/>
          </a:prstGeom>
        </p:spPr>
      </p:pic>
      <p:sp>
        <p:nvSpPr>
          <p:cNvPr id="16" name="Plus 15"/>
          <p:cNvSpPr/>
          <p:nvPr/>
        </p:nvSpPr>
        <p:spPr>
          <a:xfrm>
            <a:off x="179512" y="5768652"/>
            <a:ext cx="792088" cy="792088"/>
          </a:xfrm>
          <a:prstGeom prst="mathPlus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71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1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9512" y="1196752"/>
            <a:ext cx="8823920" cy="4824536"/>
          </a:xfrm>
          <a:prstGeom prst="rect">
            <a:avLst/>
          </a:prstGeom>
          <a:ln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423" y="5069853"/>
            <a:ext cx="1728192" cy="830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365104"/>
            <a:ext cx="2906573" cy="22322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196752"/>
            <a:ext cx="2501527" cy="31118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18275"/>
            <a:ext cx="2133600" cy="339725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8A33C3-803C-434B-BD62-A908756E67A8}" type="slidenum">
              <a:rPr lang="en-GB" sz="1800">
                <a:solidFill>
                  <a:srgbClr val="57595B"/>
                </a:solidFill>
                <a:latin typeface="Arial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GB" sz="1800" dirty="0">
              <a:solidFill>
                <a:srgbClr val="57595B"/>
              </a:solidFill>
              <a:latin typeface="Arial"/>
              <a:ea typeface="+mn-ea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5492" y="188640"/>
            <a:ext cx="6689481" cy="1143000"/>
          </a:xfrm>
        </p:spPr>
        <p:txBody>
          <a:bodyPr/>
          <a:lstStyle/>
          <a:p>
            <a:r>
              <a:rPr lang="en-US" dirty="0" smtClean="0"/>
              <a:t>Emerging trends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3284984"/>
            <a:ext cx="815362" cy="6480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5656" y="3212976"/>
            <a:ext cx="826120" cy="8261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80848">
            <a:off x="503355" y="5125086"/>
            <a:ext cx="1296144" cy="5168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133352">
            <a:off x="406370" y="4738160"/>
            <a:ext cx="1273347" cy="2466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9733" y="4365104"/>
            <a:ext cx="693690" cy="7630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50846">
            <a:off x="1329499" y="1437464"/>
            <a:ext cx="812800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093486">
            <a:off x="434377" y="1468568"/>
            <a:ext cx="876300" cy="1574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75855" y="6021288"/>
            <a:ext cx="903455" cy="903455"/>
          </a:xfrm>
          <a:prstGeom prst="rect">
            <a:avLst/>
          </a:prstGeom>
        </p:spPr>
      </p:pic>
      <p:pic>
        <p:nvPicPr>
          <p:cNvPr id="26" name="Picture 25" descr="Image 1 smudged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14" y="3765820"/>
            <a:ext cx="3901440" cy="26022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16217" y="431830"/>
            <a:ext cx="1224136" cy="72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0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/>
              <a:t>Overview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755650" y="2133600"/>
            <a:ext cx="7077075" cy="3992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What is </a:t>
            </a:r>
            <a:r>
              <a:rPr lang="en-US" altLang="en-US" dirty="0" err="1" smtClean="0"/>
              <a:t>EDUsummIT</a:t>
            </a:r>
            <a:r>
              <a:rPr lang="en-US" altLang="en-US" dirty="0" smtClean="0"/>
              <a:t>; How did it originate</a:t>
            </a:r>
          </a:p>
          <a:p>
            <a:pPr eaLnBrk="1" hangingPunct="1"/>
            <a:r>
              <a:rPr lang="en-US" altLang="en-US" dirty="0" err="1" smtClean="0"/>
              <a:t>EDUsummIT</a:t>
            </a:r>
            <a:r>
              <a:rPr lang="en-US" altLang="en-US" dirty="0" smtClean="0"/>
              <a:t> 2015 </a:t>
            </a:r>
          </a:p>
          <a:p>
            <a:pPr eaLnBrk="1" hangingPunct="1"/>
            <a:r>
              <a:rPr lang="en-US" altLang="en-US" dirty="0" smtClean="0"/>
              <a:t>Presentations of </a:t>
            </a:r>
            <a:r>
              <a:rPr lang="en-US" altLang="en-US" dirty="0" err="1" smtClean="0"/>
              <a:t>EDUsummIT</a:t>
            </a:r>
            <a:r>
              <a:rPr lang="en-US" altLang="en-US" dirty="0" smtClean="0"/>
              <a:t> working group outcomes and action plans</a:t>
            </a:r>
          </a:p>
          <a:p>
            <a:pPr eaLnBrk="1" hangingPunct="1"/>
            <a:r>
              <a:rPr lang="en-US" altLang="en-US" dirty="0" smtClean="0"/>
              <a:t>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696200" cy="4876800"/>
          </a:xfrm>
        </p:spPr>
      </p:pic>
      <p:sp>
        <p:nvSpPr>
          <p:cNvPr id="3" name="Right Arrow 2"/>
          <p:cNvSpPr/>
          <p:nvPr/>
        </p:nvSpPr>
        <p:spPr>
          <a:xfrm rot="1856865">
            <a:off x="3636350" y="760078"/>
            <a:ext cx="2016224" cy="559924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16216" y="367678"/>
            <a:ext cx="1331873" cy="7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94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18" y="2021860"/>
            <a:ext cx="9169418" cy="534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supply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18275"/>
            <a:ext cx="2133600" cy="339725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8A33C3-803C-434B-BD62-A908756E67A8}" type="slidenum">
              <a:rPr lang="en-GB" sz="1800">
                <a:solidFill>
                  <a:srgbClr val="57595B"/>
                </a:solidFill>
                <a:latin typeface="Arial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GB" sz="1800" dirty="0">
              <a:solidFill>
                <a:srgbClr val="57595B"/>
              </a:solidFill>
              <a:latin typeface="Arial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1840" y="6237312"/>
            <a:ext cx="446449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57595B"/>
                </a:solidFill>
                <a:latin typeface="Arial"/>
                <a:ea typeface="+mn-ea"/>
              </a:rPr>
              <a:t>How power is provided doesn’t matter.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-468560" y="1556792"/>
            <a:ext cx="1080120" cy="2520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993524"/>
              </p:ext>
            </p:extLst>
          </p:nvPr>
        </p:nvGraphicFramePr>
        <p:xfrm>
          <a:off x="179512" y="1700808"/>
          <a:ext cx="9131098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8" name="Document" r:id="rId5" imgW="6388100" imgH="1511300" progId="Word.Document.12">
                  <p:embed/>
                </p:oleObj>
              </mc:Choice>
              <mc:Fallback>
                <p:oleObj name="Document" r:id="rId5" imgW="6388100" imgH="151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1700808"/>
                        <a:ext cx="9131098" cy="2376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16216" y="367678"/>
            <a:ext cx="1331873" cy="7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05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92" y="188640"/>
            <a:ext cx="6689481" cy="2664296"/>
          </a:xfrm>
        </p:spPr>
        <p:txBody>
          <a:bodyPr/>
          <a:lstStyle/>
          <a:p>
            <a:pPr algn="ctr"/>
            <a:r>
              <a:rPr lang="en-US" dirty="0" smtClean="0"/>
              <a:t>Questions &amp; Comments</a:t>
            </a:r>
            <a:br>
              <a:rPr lang="en-US" dirty="0" smtClean="0"/>
            </a:br>
            <a:r>
              <a:rPr lang="en-US" dirty="0"/>
              <a:t>http://www.ifip2015.mii.vu.lt/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Kia </a:t>
            </a:r>
            <a:r>
              <a:rPr lang="en-US" dirty="0" err="1" smtClean="0"/>
              <a:t>ora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423" y="1988840"/>
            <a:ext cx="8481646" cy="3672408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 smtClean="0">
                <a:solidFill>
                  <a:schemeClr val="tx2"/>
                </a:solidFill>
                <a:ea typeface="+mj-ea"/>
              </a:rPr>
              <a:t>Acknowledgements</a:t>
            </a:r>
          </a:p>
          <a:p>
            <a:pPr marL="0" lvl="0" indent="0">
              <a:buNone/>
            </a:pPr>
            <a:r>
              <a:rPr lang="en-US" dirty="0" smtClean="0"/>
              <a:t>Joke Voogt who created the first section of the PPT for presentation at the SITE conference earlier this year.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My UNESCO UIS collaborators, </a:t>
            </a:r>
            <a:r>
              <a:rPr lang="en-US" dirty="0" smtClean="0"/>
              <a:t>particularly Professor Peter Twining, whose </a:t>
            </a:r>
            <a:r>
              <a:rPr lang="en-US" dirty="0" err="1" smtClean="0"/>
              <a:t>EdFutures</a:t>
            </a:r>
            <a:r>
              <a:rPr lang="en-US" dirty="0" smtClean="0"/>
              <a:t> research underpins the report and </a:t>
            </a:r>
            <a:r>
              <a:rPr lang="en-US" dirty="0" smtClean="0"/>
              <a:t>the latter part of this </a:t>
            </a:r>
            <a:r>
              <a:rPr lang="en-US" dirty="0" smtClean="0"/>
              <a:t>slide show.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8A33C3-803C-434B-BD62-A908756E67A8}" type="slidenum">
              <a:rPr lang="en-GB" sz="1800">
                <a:solidFill>
                  <a:srgbClr val="57595B"/>
                </a:solidFill>
                <a:latin typeface="Arial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GB" sz="1800" dirty="0">
              <a:solidFill>
                <a:srgbClr val="57595B"/>
              </a:solidFill>
              <a:latin typeface="Arial"/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08304" y="361998"/>
            <a:ext cx="1331873" cy="7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34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4" descr="Paris_group 2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60575"/>
            <a:ext cx="8893175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Rectangle 5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nl-NL" altLang="en-US" sz="3600" b="1" smtClean="0">
                <a:latin typeface="Verdana" pitchFamily="34" charset="0"/>
                <a:cs typeface="Arial" pitchFamily="34" charset="0"/>
              </a:rPr>
              <a:t>Start – UNESCO, Paris, 2006</a:t>
            </a:r>
            <a:endParaRPr lang="en-US" altLang="en-US" sz="3600" b="1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8414084" y="1845250"/>
            <a:ext cx="216024" cy="64807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Down Arrow 4"/>
          <p:cNvSpPr/>
          <p:nvPr/>
        </p:nvSpPr>
        <p:spPr>
          <a:xfrm>
            <a:off x="4283968" y="1844824"/>
            <a:ext cx="216024" cy="64807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/>
              <a:t>What is EDUsummIT</a:t>
            </a:r>
          </a:p>
        </p:txBody>
      </p:sp>
      <p:sp>
        <p:nvSpPr>
          <p:cNvPr id="131074" name="Content Placeholder 2"/>
          <p:cNvSpPr>
            <a:spLocks noGrp="1"/>
          </p:cNvSpPr>
          <p:nvPr>
            <p:ph idx="1"/>
          </p:nvPr>
        </p:nvSpPr>
        <p:spPr>
          <a:xfrm>
            <a:off x="323850" y="2133600"/>
            <a:ext cx="8534400" cy="4391025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en-US" altLang="en-US" smtClean="0"/>
              <a:t>EduSummIT is a </a:t>
            </a:r>
            <a:r>
              <a:rPr lang="en-US" altLang="en-US" smtClean="0">
                <a:solidFill>
                  <a:srgbClr val="800000"/>
                </a:solidFill>
              </a:rPr>
              <a:t>global community </a:t>
            </a:r>
            <a:r>
              <a:rPr lang="en-US" altLang="en-US" smtClean="0"/>
              <a:t>of policy-makers, researchers, and educators working together </a:t>
            </a:r>
            <a:r>
              <a:rPr lang="en-US" altLang="en-US" smtClean="0">
                <a:solidFill>
                  <a:srgbClr val="800000"/>
                </a:solidFill>
              </a:rPr>
              <a:t>to move education into the digital age</a:t>
            </a:r>
            <a:r>
              <a:rPr lang="en-US" altLang="en-US" smtClean="0"/>
              <a:t>. The EDUsummIT community recognizes the need to respond to the challenges of a world transformed by globalization and economic transformation, caused to a large degree by the development of digital networking technologies. 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en-US" altLang="en-US" smtClean="0"/>
              <a:t>The EDUsummIT seeks to engage educational leaders from across the world in conversations framed around issues and challenges facing education today and through that dialog, develop </a:t>
            </a:r>
            <a:r>
              <a:rPr lang="en-US" altLang="en-US" smtClean="0">
                <a:solidFill>
                  <a:srgbClr val="800000"/>
                </a:solidFill>
              </a:rPr>
              <a:t>action items that are based on research evidence</a:t>
            </a:r>
            <a:r>
              <a:rPr lang="en-US" altLang="en-US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2"/>
          <p:cNvSpPr>
            <a:spLocks noGrp="1"/>
          </p:cNvSpPr>
          <p:nvPr>
            <p:ph type="title"/>
          </p:nvPr>
        </p:nvSpPr>
        <p:spPr bwMode="auto">
          <a:xfrm>
            <a:off x="468313" y="476250"/>
            <a:ext cx="8424862" cy="6651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nl-NL" altLang="en-US" sz="3200" b="1" smtClean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Leading questions of the Handbook</a:t>
            </a:r>
            <a:endParaRPr lang="en-US" altLang="en-US" sz="3200" b="1" smtClean="0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539750" y="1916113"/>
            <a:ext cx="8115300" cy="4525962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Clr>
                <a:srgbClr val="E46C0A"/>
              </a:buClr>
              <a:buSzPct val="80000"/>
              <a:buFont typeface="Wingdings" pitchFamily="2" charset="2"/>
              <a:buNone/>
              <a:defRPr/>
            </a:pPr>
            <a:r>
              <a:rPr lang="nl-NL" b="1" dirty="0" err="1" smtClean="0">
                <a:solidFill>
                  <a:srgbClr val="800000"/>
                </a:solidFill>
                <a:latin typeface="Verdana" pitchFamily="34" charset="0"/>
                <a:ea typeface="+mn-ea"/>
                <a:cs typeface="Arial" charset="0"/>
              </a:rPr>
              <a:t>Aim</a:t>
            </a:r>
            <a:endParaRPr lang="nl-NL" sz="2800" dirty="0" smtClean="0">
              <a:solidFill>
                <a:srgbClr val="800000"/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E46C0A"/>
              </a:buClr>
              <a:buSzPct val="80000"/>
              <a:buFont typeface="Arial" charset="0"/>
              <a:buNone/>
              <a:defRPr/>
            </a:pPr>
            <a:r>
              <a:rPr lang="nl-NL" sz="28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Synthesis</a:t>
            </a:r>
            <a:r>
              <a:rPr lang="nl-NL" sz="28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of research on ICT in </a:t>
            </a:r>
            <a:r>
              <a:rPr lang="nl-NL" sz="28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education</a:t>
            </a:r>
            <a:r>
              <a:rPr lang="nl-NL" sz="28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nl-NL" sz="28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from</a:t>
            </a:r>
            <a:r>
              <a:rPr lang="nl-NL" sz="28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 </a:t>
            </a:r>
            <a:r>
              <a:rPr lang="nl-NL" sz="28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broad</a:t>
            </a:r>
            <a:r>
              <a:rPr lang="nl-NL" sz="28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nl-NL" sz="28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international</a:t>
            </a:r>
            <a:r>
              <a:rPr lang="nl-NL" sz="28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nl-NL" sz="28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perspective</a:t>
            </a:r>
            <a:endParaRPr lang="nl-NL" sz="2800" b="1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rgbClr val="E46C0A"/>
              </a:buClr>
              <a:buSzPct val="80000"/>
              <a:buFont typeface="Wingdings" pitchFamily="2" charset="2"/>
              <a:buNone/>
              <a:defRPr/>
            </a:pPr>
            <a:r>
              <a:rPr lang="nl-NL" b="1" dirty="0" smtClean="0">
                <a:solidFill>
                  <a:srgbClr val="800000"/>
                </a:solidFill>
                <a:latin typeface="Verdana" pitchFamily="34" charset="0"/>
                <a:ea typeface="+mn-ea"/>
                <a:cs typeface="Arial" charset="0"/>
              </a:rPr>
              <a:t>Target group</a:t>
            </a:r>
            <a:endParaRPr lang="nl-NL" sz="2800" dirty="0" smtClean="0">
              <a:solidFill>
                <a:srgbClr val="800000"/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E46C0A"/>
              </a:buClr>
              <a:buSzPct val="80000"/>
              <a:buFont typeface="Arial" charset="0"/>
              <a:buNone/>
              <a:defRPr/>
            </a:pPr>
            <a:r>
              <a:rPr lang="nl-NL" sz="28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Researchers</a:t>
            </a:r>
            <a:r>
              <a:rPr lang="nl-NL" sz="28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policy makers </a:t>
            </a:r>
            <a:r>
              <a:rPr lang="nl-NL" sz="28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</a:t>
            </a:r>
            <a:r>
              <a:rPr lang="nl-NL" sz="28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professionals</a:t>
            </a:r>
            <a:r>
              <a:rPr lang="nl-NL" sz="28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rgbClr val="E46C0A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800000"/>
                </a:solidFill>
                <a:latin typeface="Verdana" pitchFamily="34" charset="0"/>
                <a:ea typeface="+mn-ea"/>
                <a:cs typeface="Arial" charset="0"/>
              </a:rPr>
              <a:t>Contributors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(not counting advisers)</a:t>
            </a:r>
          </a:p>
          <a:p>
            <a:pPr marL="0" indent="0" eaLnBrk="1" hangingPunct="1">
              <a:buClr>
                <a:srgbClr val="E46C0A"/>
              </a:buClr>
              <a:buSzPct val="80000"/>
              <a:buNone/>
            </a:pPr>
            <a:r>
              <a:rPr lang="nl-NL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nl-NL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sections, </a:t>
            </a:r>
            <a:r>
              <a:rPr lang="nl-NL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76 </a:t>
            </a:r>
            <a:r>
              <a:rPr lang="nl-NL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chapters, 136 authors </a:t>
            </a:r>
            <a:endParaRPr lang="nl-NL" alt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rgbClr val="E46C0A"/>
              </a:buClr>
              <a:buSzPct val="80000"/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world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78" name="Picture 3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79" name="Picture 4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5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6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2" name="Picture 7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Picture 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4" name="Picture 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5" name="Picture 10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648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6" name="Picture 11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7" name="Picture 12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8" name="Picture 13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24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9" name="Picture 14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90" name="Picture 15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91" name="Picture 16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92" name="Picture 17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52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93" name="Picture 18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94" name="Picture 19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95" name="Picture 20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96" name="Picture 21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97" name="Picture 22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98" name="Picture 23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99" name="Picture 24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41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000" name="Picture 25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71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001" name="Picture 26" descr="MCj04325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5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3068638"/>
            <a:ext cx="8574088" cy="968375"/>
          </a:xfrm>
          <a:solidFill>
            <a:srgbClr val="FFFFFF"/>
          </a:solidFill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latin typeface="Arial" charset="0"/>
                <a:ea typeface="+mj-ea"/>
                <a:cs typeface="Arial" charset="0"/>
              </a:rPr>
              <a:t>International Handbook of Information Technology in Primary &amp; Secondary Education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128002" name="Content Placeholder 7" descr="Display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0" b="12390"/>
          <a:stretch>
            <a:fillRect/>
          </a:stretch>
        </p:blipFill>
        <p:spPr>
          <a:xfrm>
            <a:off x="1187450" y="1916113"/>
            <a:ext cx="7077075" cy="3992562"/>
          </a:xfrm>
          <a:noFill/>
        </p:spPr>
      </p:pic>
      <p:sp>
        <p:nvSpPr>
          <p:cNvPr id="128003" name="Slide Number Placeholder 4"/>
          <p:cNvSpPr txBox="1">
            <a:spLocks noGrp="1"/>
          </p:cNvSpPr>
          <p:nvPr/>
        </p:nvSpPr>
        <p:spPr bwMode="auto">
          <a:xfrm>
            <a:off x="3619500" y="6527800"/>
            <a:ext cx="1905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75C637C7-12A8-41E9-A8D3-DBBD810DCD79}" type="slidenum">
              <a:rPr lang="en-US" altLang="ja-JP" sz="1400">
                <a:latin typeface="Arial" pitchFamily="34" charset="0"/>
                <a:cs typeface="Arial" pitchFamily="34" charset="0"/>
              </a:rPr>
              <a:pPr algn="ctr" eaLnBrk="1" hangingPunct="1"/>
              <a:t>7</a:t>
            </a:fld>
            <a:endParaRPr lang="en-US" altLang="ja-JP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843213" y="6037263"/>
            <a:ext cx="34353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err="1" smtClean="0"/>
              <a:t>Voogt</a:t>
            </a:r>
            <a:r>
              <a:rPr lang="en-US" sz="2400" b="1" dirty="0" smtClean="0"/>
              <a:t> &amp; </a:t>
            </a:r>
            <a:r>
              <a:rPr lang="en-US" sz="2400" b="1" dirty="0" err="1" smtClean="0"/>
              <a:t>Knezek</a:t>
            </a:r>
            <a:r>
              <a:rPr lang="en-US" sz="2400" b="1" dirty="0" smtClean="0"/>
              <a:t>, 2008 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128005" name="Rectangle 1"/>
          <p:cNvSpPr>
            <a:spLocks noChangeArrowheads="1"/>
          </p:cNvSpPr>
          <p:nvPr/>
        </p:nvSpPr>
        <p:spPr bwMode="auto">
          <a:xfrm>
            <a:off x="395288" y="476250"/>
            <a:ext cx="85693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International Handbook of Information Technology in Primary &amp; Secondary Education</a:t>
            </a:r>
            <a:endParaRPr lang="en-US" altLang="en-US"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nl-NL" altLang="en-US" b="1" smtClean="0">
                <a:solidFill>
                  <a:srgbClr val="FFFFFF"/>
                </a:solidFill>
                <a:latin typeface="Calibri" pitchFamily="34" charset="0"/>
              </a:rPr>
              <a:t>What research has demonstrated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9750" y="2060575"/>
            <a:ext cx="7920038" cy="43211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nl-NL" sz="35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ICT </a:t>
            </a:r>
            <a:r>
              <a:rPr lang="nl-NL" sz="35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can</a:t>
            </a:r>
            <a:r>
              <a:rPr lang="nl-NL" sz="35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nl-NL" sz="35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enhance</a:t>
            </a:r>
            <a:r>
              <a:rPr lang="nl-NL" sz="35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teaching </a:t>
            </a:r>
            <a:r>
              <a:rPr lang="nl-NL" sz="35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and</a:t>
            </a:r>
            <a:r>
              <a:rPr lang="nl-NL" sz="35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nl-NL" sz="35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learning</a:t>
            </a:r>
            <a:r>
              <a:rPr lang="nl-NL" sz="35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nl-NL" sz="35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Under </a:t>
            </a:r>
            <a:r>
              <a:rPr lang="nl-NL" sz="35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which</a:t>
            </a:r>
            <a:r>
              <a:rPr lang="nl-NL" sz="35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nl-NL" sz="35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conditions</a:t>
            </a:r>
            <a:r>
              <a:rPr lang="nl-NL" sz="35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ICT </a:t>
            </a:r>
            <a:r>
              <a:rPr lang="nl-NL" sz="35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works</a:t>
            </a:r>
            <a:r>
              <a:rPr lang="nl-NL" sz="35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(at system, school  </a:t>
            </a:r>
            <a:r>
              <a:rPr lang="nl-NL" sz="35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and</a:t>
            </a:r>
            <a:r>
              <a:rPr lang="nl-NL" sz="35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teacher level)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None/>
              <a:defRPr/>
            </a:pPr>
            <a:endParaRPr lang="nl-NL" sz="35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None/>
              <a:defRPr/>
            </a:pPr>
            <a:r>
              <a:rPr lang="nl-NL" sz="3500" b="1" dirty="0" smtClean="0">
                <a:solidFill>
                  <a:srgbClr val="800000"/>
                </a:solidFill>
                <a:latin typeface="Arial" pitchFamily="34" charset="0"/>
                <a:ea typeface="+mn-ea"/>
                <a:cs typeface="Arial" pitchFamily="34" charset="0"/>
              </a:rPr>
              <a:t>But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None/>
              <a:defRPr/>
            </a:pPr>
            <a:endParaRPr lang="nl-NL" sz="35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nl-NL" sz="35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ICT </a:t>
            </a:r>
            <a:r>
              <a:rPr lang="nl-NL" sz="35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scarcely</a:t>
            </a:r>
            <a:r>
              <a:rPr lang="nl-NL" sz="35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nl-NL" sz="35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finds</a:t>
            </a:r>
            <a:r>
              <a:rPr lang="nl-NL" sz="35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nl-NL" sz="35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its</a:t>
            </a:r>
            <a:r>
              <a:rPr lang="nl-NL" sz="35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way in teaching </a:t>
            </a:r>
            <a:r>
              <a:rPr lang="nl-NL" sz="35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and</a:t>
            </a:r>
            <a:r>
              <a:rPr lang="nl-NL" sz="35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nl-NL" sz="35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learning</a:t>
            </a:r>
            <a:r>
              <a:rPr lang="nl-NL" sz="35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nl-NL" sz="35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practice</a:t>
            </a:r>
            <a:r>
              <a:rPr lang="nl-NL" sz="35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endParaRPr lang="nl-NL" dirty="0" smtClean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endParaRPr lang="nl-NL" dirty="0" smtClean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endParaRPr lang="nl-NL" dirty="0" smtClean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00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sz="2800" b="1" dirty="0" err="1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EDUsummIT</a:t>
            </a:r>
            <a:r>
              <a:rPr lang="nl-NL" sz="2800" b="1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 2009 The Hague: </a:t>
            </a:r>
            <a:br>
              <a:rPr lang="nl-NL" sz="2800" b="1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nl-NL" sz="2800" b="1" dirty="0" err="1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Closing</a:t>
            </a:r>
            <a:r>
              <a:rPr lang="nl-NL" sz="2800" b="1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nl-NL" sz="2800" b="1" dirty="0" err="1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gaps</a:t>
            </a:r>
            <a:r>
              <a:rPr lang="nl-NL" sz="2800" b="1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nl-NL" sz="2800" b="1" dirty="0" err="1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between</a:t>
            </a:r>
            <a:r>
              <a:rPr lang="nl-NL" sz="2800" b="1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 research policy </a:t>
            </a:r>
            <a:r>
              <a:rPr lang="nl-NL" sz="2800" b="1" dirty="0" err="1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and</a:t>
            </a:r>
            <a:r>
              <a:rPr lang="nl-NL" sz="2800" b="1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nl-NL" sz="2800" b="1" dirty="0" err="1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practice</a:t>
            </a:r>
            <a:r>
              <a:rPr lang="nl-NL" sz="2800" b="1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nl-NL" sz="2800" b="1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US" sz="17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2098" name="Content Placeholder 7" descr="SummitGroup4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0" b="-2940"/>
          <a:stretch>
            <a:fillRect/>
          </a:stretch>
        </p:blipFill>
        <p:spPr>
          <a:xfrm>
            <a:off x="0" y="1268413"/>
            <a:ext cx="9151938" cy="4578350"/>
          </a:xfrm>
        </p:spPr>
      </p:pic>
      <p:sp>
        <p:nvSpPr>
          <p:cNvPr id="132099" name="Slide Number Placeholder 5"/>
          <p:cNvSpPr txBox="1">
            <a:spLocks noGrp="1"/>
          </p:cNvSpPr>
          <p:nvPr/>
        </p:nvSpPr>
        <p:spPr bwMode="auto">
          <a:xfrm>
            <a:off x="3619500" y="6527800"/>
            <a:ext cx="1905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ja-JP" sz="1400">
              <a:latin typeface="Arial" pitchFamily="34" charset="0"/>
            </a:endParaRPr>
          </a:p>
        </p:txBody>
      </p:sp>
      <p:pic>
        <p:nvPicPr>
          <p:cNvPr id="132100" name="Picture 5" descr="logo_edusumm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3818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_wit">
  <a:themeElements>
    <a:clrScheme name="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ivider">
  <a:themeElements>
    <a:clrScheme name="Divider 1">
      <a:dk1>
        <a:srgbClr val="57595B"/>
      </a:dk1>
      <a:lt1>
        <a:srgbClr val="FFFFFF"/>
      </a:lt1>
      <a:dk2>
        <a:srgbClr val="006DC0"/>
      </a:dk2>
      <a:lt2>
        <a:srgbClr val="ABACAD"/>
      </a:lt2>
      <a:accent1>
        <a:srgbClr val="7FB6DF"/>
      </a:accent1>
      <a:accent2>
        <a:srgbClr val="17B2DA"/>
      </a:accent2>
      <a:accent3>
        <a:srgbClr val="FFFFFF"/>
      </a:accent3>
      <a:accent4>
        <a:srgbClr val="494B4C"/>
      </a:accent4>
      <a:accent5>
        <a:srgbClr val="C0D7EC"/>
      </a:accent5>
      <a:accent6>
        <a:srgbClr val="14A1C5"/>
      </a:accent6>
      <a:hlink>
        <a:srgbClr val="8BD8EC"/>
      </a:hlink>
      <a:folHlink>
        <a:srgbClr val="D2F1F8"/>
      </a:folHlink>
    </a:clrScheme>
    <a:fontScheme name="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vider 1">
        <a:dk1>
          <a:srgbClr val="57595B"/>
        </a:dk1>
        <a:lt1>
          <a:srgbClr val="FFFFFF"/>
        </a:lt1>
        <a:dk2>
          <a:srgbClr val="006DC0"/>
        </a:dk2>
        <a:lt2>
          <a:srgbClr val="ABACAD"/>
        </a:lt2>
        <a:accent1>
          <a:srgbClr val="7FB6DF"/>
        </a:accent1>
        <a:accent2>
          <a:srgbClr val="17B2DA"/>
        </a:accent2>
        <a:accent3>
          <a:srgbClr val="FFFFFF"/>
        </a:accent3>
        <a:accent4>
          <a:srgbClr val="494B4C"/>
        </a:accent4>
        <a:accent5>
          <a:srgbClr val="C0D7EC"/>
        </a:accent5>
        <a:accent6>
          <a:srgbClr val="14A1C5"/>
        </a:accent6>
        <a:hlink>
          <a:srgbClr val="8BD8EC"/>
        </a:hlink>
        <a:folHlink>
          <a:srgbClr val="D2F1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jabloon_wit">
  <a:themeElements>
    <a:clrScheme name="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jabloon_wit">
  <a:themeElements>
    <a:clrScheme name="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jabloon_wit">
  <a:themeElements>
    <a:clrScheme name="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UT_wit_NL v1</Template>
  <TotalTime>915</TotalTime>
  <Words>849</Words>
  <Application>Microsoft Office PowerPoint</Application>
  <PresentationFormat>On-screen Show (4:3)</PresentationFormat>
  <Paragraphs>130</Paragraphs>
  <Slides>22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sjabloon_wit</vt:lpstr>
      <vt:lpstr>Custom Design</vt:lpstr>
      <vt:lpstr>1_sjabloon_wit</vt:lpstr>
      <vt:lpstr>3_sjabloon_wit</vt:lpstr>
      <vt:lpstr>4_sjabloon_wit</vt:lpstr>
      <vt:lpstr>1_Custom Design</vt:lpstr>
      <vt:lpstr>2_Custom Design</vt:lpstr>
      <vt:lpstr>3_Custom Design</vt:lpstr>
      <vt:lpstr>Spectrum</vt:lpstr>
      <vt:lpstr>Divider</vt:lpstr>
      <vt:lpstr>Document</vt:lpstr>
      <vt:lpstr>Promoting a New Culture of Learning with EDUsummIT and UNESCO</vt:lpstr>
      <vt:lpstr>Overview</vt:lpstr>
      <vt:lpstr>Start – UNESCO, Paris, 2006</vt:lpstr>
      <vt:lpstr>What is EDUsummIT</vt:lpstr>
      <vt:lpstr>Leading questions of the Handbook</vt:lpstr>
      <vt:lpstr>PowerPoint Presentation</vt:lpstr>
      <vt:lpstr>International Handbook of Information Technology in Primary &amp; Secondary Education</vt:lpstr>
      <vt:lpstr>What research has demonstrated</vt:lpstr>
      <vt:lpstr>EDUsummIT 2009 The Hague:  Closing gaps between research policy and practice </vt:lpstr>
      <vt:lpstr>PowerPoint Presentation</vt:lpstr>
      <vt:lpstr>PowerPoint Presentation</vt:lpstr>
      <vt:lpstr>EDUsummIT 2013 Working Groups</vt:lpstr>
      <vt:lpstr>Action Agenda –issues across all 8 groups</vt:lpstr>
      <vt:lpstr>Outputs &amp; Impact</vt:lpstr>
      <vt:lpstr>EDUsummIT2015</vt:lpstr>
      <vt:lpstr>Working groups present @ IFIP2015</vt:lpstr>
      <vt:lpstr>UNESCO UIS indicators survey – infrastructure paper </vt:lpstr>
      <vt:lpstr>(re)Analysis</vt:lpstr>
      <vt:lpstr>Emerging trends</vt:lpstr>
      <vt:lpstr>Access</vt:lpstr>
      <vt:lpstr>Electricity supply</vt:lpstr>
      <vt:lpstr>Questions &amp; Comments http://www.ifip2015.mii.vu.lt/ Kia ora!  </vt:lpstr>
    </vt:vector>
  </TitlesOfParts>
  <Company>University of Twente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TPACK</dc:title>
  <dc:subject>TPACK</dc:subject>
  <dc:creator>Petra Fisser</dc:creator>
  <cp:keywords>TPACK</cp:keywords>
  <cp:lastModifiedBy>Niki Davis</cp:lastModifiedBy>
  <cp:revision>165</cp:revision>
  <dcterms:created xsi:type="dcterms:W3CDTF">2010-02-23T22:25:17Z</dcterms:created>
  <dcterms:modified xsi:type="dcterms:W3CDTF">2015-07-02T09:53:50Z</dcterms:modified>
</cp:coreProperties>
</file>